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026" r:id="rId1"/>
  </p:sldMasterIdLst>
  <p:notesMasterIdLst>
    <p:notesMasterId r:id="rId22"/>
  </p:notesMasterIdLst>
  <p:sldIdLst>
    <p:sldId id="257" r:id="rId2"/>
    <p:sldId id="260" r:id="rId3"/>
    <p:sldId id="258" r:id="rId4"/>
    <p:sldId id="259" r:id="rId5"/>
    <p:sldId id="273" r:id="rId6"/>
    <p:sldId id="274" r:id="rId7"/>
    <p:sldId id="276" r:id="rId8"/>
    <p:sldId id="287" r:id="rId9"/>
    <p:sldId id="272" r:id="rId10"/>
    <p:sldId id="290" r:id="rId11"/>
    <p:sldId id="292" r:id="rId12"/>
    <p:sldId id="265" r:id="rId13"/>
    <p:sldId id="263" r:id="rId14"/>
    <p:sldId id="267" r:id="rId15"/>
    <p:sldId id="281" r:id="rId16"/>
    <p:sldId id="283" r:id="rId17"/>
    <p:sldId id="284" r:id="rId18"/>
    <p:sldId id="285" r:id="rId19"/>
    <p:sldId id="286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474132-AAE8-334F-D23D-B88504E1E47A}" name="Austin, Thad Stephen" initials="ATS" userId="Austin, Thad Steph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93F"/>
    <a:srgbClr val="FF9300"/>
    <a:srgbClr val="DC7F05"/>
    <a:srgbClr val="FFFC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20"/>
    <p:restoredTop sz="96208"/>
  </p:normalViewPr>
  <p:slideViewPr>
    <p:cSldViewPr snapToGrid="0" snapToObjects="1">
      <p:cViewPr varScale="1">
        <p:scale>
          <a:sx n="98" d="100"/>
          <a:sy n="98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2360C1-AC74-4470-9D3D-BAAE9F695B9D}" type="doc">
      <dgm:prSet loTypeId="urn:microsoft.com/office/officeart/2005/8/layout/defaul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A11934A-A65B-412F-894A-B8906F5C87B1}">
      <dgm:prSet custT="1"/>
      <dgm:spPr>
        <a:solidFill>
          <a:schemeClr val="bg1"/>
        </a:solidFill>
      </dgm:spPr>
      <dgm:t>
        <a:bodyPr/>
        <a:lstStyle/>
        <a:p>
          <a:r>
            <a: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24/7 on call nature</a:t>
          </a:r>
        </a:p>
      </dgm:t>
    </dgm:pt>
    <dgm:pt modelId="{B6A8F2FC-949D-44A5-9AE1-0E316DE26AAB}" type="parTrans" cxnId="{ED21D013-56F2-4FDE-BE22-AC53C5DD0697}">
      <dgm:prSet/>
      <dgm:spPr/>
      <dgm:t>
        <a:bodyPr/>
        <a:lstStyle/>
        <a:p>
          <a:endParaRPr lang="en-US"/>
        </a:p>
      </dgm:t>
    </dgm:pt>
    <dgm:pt modelId="{3F07B659-9B34-417B-9F36-D454161C6774}" type="sibTrans" cxnId="{ED21D013-56F2-4FDE-BE22-AC53C5DD0697}">
      <dgm:prSet/>
      <dgm:spPr/>
      <dgm:t>
        <a:bodyPr/>
        <a:lstStyle/>
        <a:p>
          <a:endParaRPr lang="en-US"/>
        </a:p>
      </dgm:t>
    </dgm:pt>
    <dgm:pt modelId="{60E00A22-F4B9-44C5-9986-C9F013C5827F}">
      <dgm:prSet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Blurred line between work and family life</a:t>
          </a:r>
        </a:p>
      </dgm:t>
    </dgm:pt>
    <dgm:pt modelId="{E4915729-40E2-4CB6-958E-F23BAD732787}" type="parTrans" cxnId="{DFCE705C-C2CD-4145-800A-655819D6BD06}">
      <dgm:prSet/>
      <dgm:spPr/>
      <dgm:t>
        <a:bodyPr/>
        <a:lstStyle/>
        <a:p>
          <a:endParaRPr lang="en-US"/>
        </a:p>
      </dgm:t>
    </dgm:pt>
    <dgm:pt modelId="{67C5EE95-47F4-4072-85B4-2E23E07FA9E2}" type="sibTrans" cxnId="{DFCE705C-C2CD-4145-800A-655819D6BD06}">
      <dgm:prSet/>
      <dgm:spPr/>
      <dgm:t>
        <a:bodyPr/>
        <a:lstStyle/>
        <a:p>
          <a:endParaRPr lang="en-US"/>
        </a:p>
      </dgm:t>
    </dgm:pt>
    <dgm:pt modelId="{CF3F93F0-A07D-408C-8460-503EE3B51491}">
      <dgm:prSet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Fishbowl experience</a:t>
          </a:r>
        </a:p>
      </dgm:t>
    </dgm:pt>
    <dgm:pt modelId="{7DEE029C-95B9-4E77-B7EC-3605AF7CDE24}" type="parTrans" cxnId="{0DE1F8F0-D798-48FB-8B3F-670F76A1C715}">
      <dgm:prSet/>
      <dgm:spPr/>
      <dgm:t>
        <a:bodyPr/>
        <a:lstStyle/>
        <a:p>
          <a:endParaRPr lang="en-US"/>
        </a:p>
      </dgm:t>
    </dgm:pt>
    <dgm:pt modelId="{6FE30B9F-3762-4073-91CC-D1242C61B9B9}" type="sibTrans" cxnId="{0DE1F8F0-D798-48FB-8B3F-670F76A1C715}">
      <dgm:prSet/>
      <dgm:spPr/>
      <dgm:t>
        <a:bodyPr/>
        <a:lstStyle/>
        <a:p>
          <a:endParaRPr lang="en-US"/>
        </a:p>
      </dgm:t>
    </dgm:pt>
    <dgm:pt modelId="{E8496174-015D-4D3E-8A0A-B6A9150CDFFB}">
      <dgm:prSet/>
      <dgm:spPr>
        <a:solidFill>
          <a:schemeClr val="bg1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Unrealistic expectation</a:t>
          </a:r>
        </a:p>
      </dgm:t>
    </dgm:pt>
    <dgm:pt modelId="{D9161890-0462-4278-B731-B8FBC3495E25}" type="parTrans" cxnId="{141B4C85-CC74-4CA0-AA65-AD3BBADA8B73}">
      <dgm:prSet/>
      <dgm:spPr/>
      <dgm:t>
        <a:bodyPr/>
        <a:lstStyle/>
        <a:p>
          <a:endParaRPr lang="en-US"/>
        </a:p>
      </dgm:t>
    </dgm:pt>
    <dgm:pt modelId="{BE636042-0C1B-4D9C-90E9-7BEAF88FEC6F}" type="sibTrans" cxnId="{141B4C85-CC74-4CA0-AA65-AD3BBADA8B73}">
      <dgm:prSet/>
      <dgm:spPr/>
      <dgm:t>
        <a:bodyPr/>
        <a:lstStyle/>
        <a:p>
          <a:endParaRPr lang="en-US"/>
        </a:p>
      </dgm:t>
    </dgm:pt>
    <dgm:pt modelId="{97021D92-44C2-434F-96FF-9561066ED8E7}" type="pres">
      <dgm:prSet presAssocID="{382360C1-AC74-4470-9D3D-BAAE9F695B9D}" presName="diagram" presStyleCnt="0">
        <dgm:presLayoutVars>
          <dgm:dir/>
          <dgm:resizeHandles val="exact"/>
        </dgm:presLayoutVars>
      </dgm:prSet>
      <dgm:spPr/>
    </dgm:pt>
    <dgm:pt modelId="{CE330A09-31EC-7A4C-8681-05E9E9888350}" type="pres">
      <dgm:prSet presAssocID="{4A11934A-A65B-412F-894A-B8906F5C87B1}" presName="node" presStyleLbl="node1" presStyleIdx="0" presStyleCnt="4">
        <dgm:presLayoutVars>
          <dgm:bulletEnabled val="1"/>
        </dgm:presLayoutVars>
      </dgm:prSet>
      <dgm:spPr/>
    </dgm:pt>
    <dgm:pt modelId="{A2BCD69D-0C3E-7840-8F0C-D014BAF5A7DD}" type="pres">
      <dgm:prSet presAssocID="{3F07B659-9B34-417B-9F36-D454161C6774}" presName="sibTrans" presStyleCnt="0"/>
      <dgm:spPr/>
    </dgm:pt>
    <dgm:pt modelId="{B8F5F19C-CEEC-5941-A870-F17921205E77}" type="pres">
      <dgm:prSet presAssocID="{60E00A22-F4B9-44C5-9986-C9F013C5827F}" presName="node" presStyleLbl="node1" presStyleIdx="1" presStyleCnt="4">
        <dgm:presLayoutVars>
          <dgm:bulletEnabled val="1"/>
        </dgm:presLayoutVars>
      </dgm:prSet>
      <dgm:spPr/>
    </dgm:pt>
    <dgm:pt modelId="{E3E967F3-950C-A141-9946-D5F4D2FA99EE}" type="pres">
      <dgm:prSet presAssocID="{67C5EE95-47F4-4072-85B4-2E23E07FA9E2}" presName="sibTrans" presStyleCnt="0"/>
      <dgm:spPr/>
    </dgm:pt>
    <dgm:pt modelId="{5386CE82-E0F4-1341-B37C-AB1A8ED8A756}" type="pres">
      <dgm:prSet presAssocID="{CF3F93F0-A07D-408C-8460-503EE3B51491}" presName="node" presStyleLbl="node1" presStyleIdx="2" presStyleCnt="4">
        <dgm:presLayoutVars>
          <dgm:bulletEnabled val="1"/>
        </dgm:presLayoutVars>
      </dgm:prSet>
      <dgm:spPr/>
    </dgm:pt>
    <dgm:pt modelId="{A2F06D26-3507-4540-A7A4-826E2DF36451}" type="pres">
      <dgm:prSet presAssocID="{6FE30B9F-3762-4073-91CC-D1242C61B9B9}" presName="sibTrans" presStyleCnt="0"/>
      <dgm:spPr/>
    </dgm:pt>
    <dgm:pt modelId="{0E6915D2-1138-DA4A-9A6F-C2962A40106C}" type="pres">
      <dgm:prSet presAssocID="{E8496174-015D-4D3E-8A0A-B6A9150CDFFB}" presName="node" presStyleLbl="node1" presStyleIdx="3" presStyleCnt="4">
        <dgm:presLayoutVars>
          <dgm:bulletEnabled val="1"/>
        </dgm:presLayoutVars>
      </dgm:prSet>
      <dgm:spPr/>
    </dgm:pt>
  </dgm:ptLst>
  <dgm:cxnLst>
    <dgm:cxn modelId="{FE5EB00B-0619-7B4A-A8D6-23AC24548075}" type="presOf" srcId="{382360C1-AC74-4470-9D3D-BAAE9F695B9D}" destId="{97021D92-44C2-434F-96FF-9561066ED8E7}" srcOrd="0" destOrd="0" presId="urn:microsoft.com/office/officeart/2005/8/layout/default"/>
    <dgm:cxn modelId="{D79B1D11-0CBA-7A44-B064-835B2FC5BFF0}" type="presOf" srcId="{60E00A22-F4B9-44C5-9986-C9F013C5827F}" destId="{B8F5F19C-CEEC-5941-A870-F17921205E77}" srcOrd="0" destOrd="0" presId="urn:microsoft.com/office/officeart/2005/8/layout/default"/>
    <dgm:cxn modelId="{ED21D013-56F2-4FDE-BE22-AC53C5DD0697}" srcId="{382360C1-AC74-4470-9D3D-BAAE9F695B9D}" destId="{4A11934A-A65B-412F-894A-B8906F5C87B1}" srcOrd="0" destOrd="0" parTransId="{B6A8F2FC-949D-44A5-9AE1-0E316DE26AAB}" sibTransId="{3F07B659-9B34-417B-9F36-D454161C6774}"/>
    <dgm:cxn modelId="{78BD7443-41CF-A444-AEBD-37C9D5C88895}" type="presOf" srcId="{E8496174-015D-4D3E-8A0A-B6A9150CDFFB}" destId="{0E6915D2-1138-DA4A-9A6F-C2962A40106C}" srcOrd="0" destOrd="0" presId="urn:microsoft.com/office/officeart/2005/8/layout/default"/>
    <dgm:cxn modelId="{DFCE705C-C2CD-4145-800A-655819D6BD06}" srcId="{382360C1-AC74-4470-9D3D-BAAE9F695B9D}" destId="{60E00A22-F4B9-44C5-9986-C9F013C5827F}" srcOrd="1" destOrd="0" parTransId="{E4915729-40E2-4CB6-958E-F23BAD732787}" sibTransId="{67C5EE95-47F4-4072-85B4-2E23E07FA9E2}"/>
    <dgm:cxn modelId="{141B4C85-CC74-4CA0-AA65-AD3BBADA8B73}" srcId="{382360C1-AC74-4470-9D3D-BAAE9F695B9D}" destId="{E8496174-015D-4D3E-8A0A-B6A9150CDFFB}" srcOrd="3" destOrd="0" parTransId="{D9161890-0462-4278-B731-B8FBC3495E25}" sibTransId="{BE636042-0C1B-4D9C-90E9-7BEAF88FEC6F}"/>
    <dgm:cxn modelId="{23024396-E908-DA47-97E1-8033051D02B0}" type="presOf" srcId="{CF3F93F0-A07D-408C-8460-503EE3B51491}" destId="{5386CE82-E0F4-1341-B37C-AB1A8ED8A756}" srcOrd="0" destOrd="0" presId="urn:microsoft.com/office/officeart/2005/8/layout/default"/>
    <dgm:cxn modelId="{4DB5DCCA-449B-8244-B280-00A5DCA53A9B}" type="presOf" srcId="{4A11934A-A65B-412F-894A-B8906F5C87B1}" destId="{CE330A09-31EC-7A4C-8681-05E9E9888350}" srcOrd="0" destOrd="0" presId="urn:microsoft.com/office/officeart/2005/8/layout/default"/>
    <dgm:cxn modelId="{0DE1F8F0-D798-48FB-8B3F-670F76A1C715}" srcId="{382360C1-AC74-4470-9D3D-BAAE9F695B9D}" destId="{CF3F93F0-A07D-408C-8460-503EE3B51491}" srcOrd="2" destOrd="0" parTransId="{7DEE029C-95B9-4E77-B7EC-3605AF7CDE24}" sibTransId="{6FE30B9F-3762-4073-91CC-D1242C61B9B9}"/>
    <dgm:cxn modelId="{ACA9B0E3-05E5-6B49-82C3-2F20F96923C6}" type="presParOf" srcId="{97021D92-44C2-434F-96FF-9561066ED8E7}" destId="{CE330A09-31EC-7A4C-8681-05E9E9888350}" srcOrd="0" destOrd="0" presId="urn:microsoft.com/office/officeart/2005/8/layout/default"/>
    <dgm:cxn modelId="{49A505EF-9858-774B-8293-60A0B68C8C31}" type="presParOf" srcId="{97021D92-44C2-434F-96FF-9561066ED8E7}" destId="{A2BCD69D-0C3E-7840-8F0C-D014BAF5A7DD}" srcOrd="1" destOrd="0" presId="urn:microsoft.com/office/officeart/2005/8/layout/default"/>
    <dgm:cxn modelId="{DCD0FD30-27D4-3C45-BEA2-824946569B4D}" type="presParOf" srcId="{97021D92-44C2-434F-96FF-9561066ED8E7}" destId="{B8F5F19C-CEEC-5941-A870-F17921205E77}" srcOrd="2" destOrd="0" presId="urn:microsoft.com/office/officeart/2005/8/layout/default"/>
    <dgm:cxn modelId="{8EB3DCBD-8E8E-394A-A4AA-643154CB0233}" type="presParOf" srcId="{97021D92-44C2-434F-96FF-9561066ED8E7}" destId="{E3E967F3-950C-A141-9946-D5F4D2FA99EE}" srcOrd="3" destOrd="0" presId="urn:microsoft.com/office/officeart/2005/8/layout/default"/>
    <dgm:cxn modelId="{2EED3EAB-A609-984A-A619-1A007BD7CF97}" type="presParOf" srcId="{97021D92-44C2-434F-96FF-9561066ED8E7}" destId="{5386CE82-E0F4-1341-B37C-AB1A8ED8A756}" srcOrd="4" destOrd="0" presId="urn:microsoft.com/office/officeart/2005/8/layout/default"/>
    <dgm:cxn modelId="{579A7157-E49C-6643-AB2B-4A4D7F359CF3}" type="presParOf" srcId="{97021D92-44C2-434F-96FF-9561066ED8E7}" destId="{A2F06D26-3507-4540-A7A4-826E2DF36451}" srcOrd="5" destOrd="0" presId="urn:microsoft.com/office/officeart/2005/8/layout/default"/>
    <dgm:cxn modelId="{D23203B2-86D7-8643-BE67-30EEB0EFA39E}" type="presParOf" srcId="{97021D92-44C2-434F-96FF-9561066ED8E7}" destId="{0E6915D2-1138-DA4A-9A6F-C2962A40106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D79CC-E86C-744B-8A46-543C538687EE}" type="doc">
      <dgm:prSet loTypeId="urn:microsoft.com/office/officeart/2005/8/layout/arrow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C6896E-E97C-554D-A8F4-41C353B81B18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Work</a:t>
          </a:r>
        </a:p>
      </dgm:t>
    </dgm:pt>
    <dgm:pt modelId="{C0CBF7F2-3335-EA4D-8956-E09F7BCF65E9}" type="parTrans" cxnId="{6C37F029-E188-E940-BDDE-41F38EC6C69B}">
      <dgm:prSet/>
      <dgm:spPr/>
      <dgm:t>
        <a:bodyPr/>
        <a:lstStyle/>
        <a:p>
          <a:endParaRPr lang="en-US"/>
        </a:p>
      </dgm:t>
    </dgm:pt>
    <dgm:pt modelId="{8D6439AE-D48C-F646-9BE0-8BD85513F6A4}" type="sibTrans" cxnId="{6C37F029-E188-E940-BDDE-41F38EC6C69B}">
      <dgm:prSet/>
      <dgm:spPr/>
      <dgm:t>
        <a:bodyPr/>
        <a:lstStyle/>
        <a:p>
          <a:endParaRPr lang="en-US"/>
        </a:p>
      </dgm:t>
    </dgm:pt>
    <dgm:pt modelId="{D8A258AB-6159-1A46-A47C-83C069F884C9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Family</a:t>
          </a:r>
        </a:p>
      </dgm:t>
    </dgm:pt>
    <dgm:pt modelId="{66B3D301-9D4B-B444-AB60-3A552FB7A8A9}" type="parTrans" cxnId="{95D7B7D8-DCB9-0E43-B278-0B312EC357B1}">
      <dgm:prSet/>
      <dgm:spPr/>
      <dgm:t>
        <a:bodyPr/>
        <a:lstStyle/>
        <a:p>
          <a:endParaRPr lang="en-US"/>
        </a:p>
      </dgm:t>
    </dgm:pt>
    <dgm:pt modelId="{89082816-37E4-EC4B-90C4-2D519B9800F5}" type="sibTrans" cxnId="{95D7B7D8-DCB9-0E43-B278-0B312EC357B1}">
      <dgm:prSet/>
      <dgm:spPr/>
      <dgm:t>
        <a:bodyPr/>
        <a:lstStyle/>
        <a:p>
          <a:endParaRPr lang="en-US"/>
        </a:p>
      </dgm:t>
    </dgm:pt>
    <dgm:pt modelId="{2193B09D-CAD9-6E46-9141-A19A3AAA4409}" type="pres">
      <dgm:prSet presAssocID="{64DD79CC-E86C-744B-8A46-543C538687EE}" presName="compositeShape" presStyleCnt="0">
        <dgm:presLayoutVars>
          <dgm:chMax val="2"/>
          <dgm:dir/>
          <dgm:resizeHandles val="exact"/>
        </dgm:presLayoutVars>
      </dgm:prSet>
      <dgm:spPr/>
    </dgm:pt>
    <dgm:pt modelId="{1201A985-149B-6F40-BAC9-19DF180F25E3}" type="pres">
      <dgm:prSet presAssocID="{64DD79CC-E86C-744B-8A46-543C538687EE}" presName="divider" presStyleLbl="fgShp" presStyleIdx="0" presStyleCnt="1" custAng="21327017" custScaleX="100000" custScaleY="131067"/>
      <dgm:spPr/>
    </dgm:pt>
    <dgm:pt modelId="{064F266E-BCD8-3245-8039-5948DEBD738D}" type="pres">
      <dgm:prSet presAssocID="{1DC6896E-E97C-554D-A8F4-41C353B81B18}" presName="downArrow" presStyleLbl="node1" presStyleIdx="0" presStyleCnt="2"/>
      <dgm:spPr>
        <a:solidFill>
          <a:schemeClr val="accent1">
            <a:lumMod val="60000"/>
            <a:lumOff val="40000"/>
          </a:schemeClr>
        </a:solidFill>
      </dgm:spPr>
    </dgm:pt>
    <dgm:pt modelId="{4D6078B2-FE9E-AD4F-8DB9-90B2802ECB7B}" type="pres">
      <dgm:prSet presAssocID="{1DC6896E-E97C-554D-A8F4-41C353B81B18}" presName="downArrowText" presStyleLbl="revTx" presStyleIdx="0" presStyleCnt="2" custLinFactNeighborX="0" custLinFactNeighborY="1633">
        <dgm:presLayoutVars>
          <dgm:bulletEnabled val="1"/>
        </dgm:presLayoutVars>
      </dgm:prSet>
      <dgm:spPr/>
    </dgm:pt>
    <dgm:pt modelId="{D327C24D-0C4D-384D-AD2A-6E4C05E98677}" type="pres">
      <dgm:prSet presAssocID="{D8A258AB-6159-1A46-A47C-83C069F884C9}" presName="upArrow" presStyleLbl="node1" presStyleIdx="1" presStyleCnt="2" custLinFactNeighborX="27148" custLinFactNeighborY="-7185"/>
      <dgm:spPr>
        <a:solidFill>
          <a:schemeClr val="tx2">
            <a:lumMod val="75000"/>
          </a:schemeClr>
        </a:solidFill>
      </dgm:spPr>
    </dgm:pt>
    <dgm:pt modelId="{A2B5B170-EF09-C64F-8F79-D0AA8EAB1449}" type="pres">
      <dgm:prSet presAssocID="{D8A258AB-6159-1A46-A47C-83C069F884C9}" presName="upArrowText" presStyleLbl="revTx" presStyleIdx="1" presStyleCnt="2" custLinFactNeighborX="3404" custLinFactNeighborY="4911">
        <dgm:presLayoutVars>
          <dgm:bulletEnabled val="1"/>
        </dgm:presLayoutVars>
      </dgm:prSet>
      <dgm:spPr/>
    </dgm:pt>
  </dgm:ptLst>
  <dgm:cxnLst>
    <dgm:cxn modelId="{6C37F029-E188-E940-BDDE-41F38EC6C69B}" srcId="{64DD79CC-E86C-744B-8A46-543C538687EE}" destId="{1DC6896E-E97C-554D-A8F4-41C353B81B18}" srcOrd="0" destOrd="0" parTransId="{C0CBF7F2-3335-EA4D-8956-E09F7BCF65E9}" sibTransId="{8D6439AE-D48C-F646-9BE0-8BD85513F6A4}"/>
    <dgm:cxn modelId="{7B720D33-93BD-2E4E-8A2D-BDBD9248A2F1}" type="presOf" srcId="{1DC6896E-E97C-554D-A8F4-41C353B81B18}" destId="{4D6078B2-FE9E-AD4F-8DB9-90B2802ECB7B}" srcOrd="0" destOrd="0" presId="urn:microsoft.com/office/officeart/2005/8/layout/arrow3"/>
    <dgm:cxn modelId="{B509E268-7C5F-854C-9D29-1551A48A1675}" type="presOf" srcId="{64DD79CC-E86C-744B-8A46-543C538687EE}" destId="{2193B09D-CAD9-6E46-9141-A19A3AAA4409}" srcOrd="0" destOrd="0" presId="urn:microsoft.com/office/officeart/2005/8/layout/arrow3"/>
    <dgm:cxn modelId="{1F1506C1-131E-C54E-9BB3-F3017B526F99}" type="presOf" srcId="{D8A258AB-6159-1A46-A47C-83C069F884C9}" destId="{A2B5B170-EF09-C64F-8F79-D0AA8EAB1449}" srcOrd="0" destOrd="0" presId="urn:microsoft.com/office/officeart/2005/8/layout/arrow3"/>
    <dgm:cxn modelId="{95D7B7D8-DCB9-0E43-B278-0B312EC357B1}" srcId="{64DD79CC-E86C-744B-8A46-543C538687EE}" destId="{D8A258AB-6159-1A46-A47C-83C069F884C9}" srcOrd="1" destOrd="0" parTransId="{66B3D301-9D4B-B444-AB60-3A552FB7A8A9}" sibTransId="{89082816-37E4-EC4B-90C4-2D519B9800F5}"/>
    <dgm:cxn modelId="{3C464D9F-6660-CA44-9D46-72BC0E068405}" type="presParOf" srcId="{2193B09D-CAD9-6E46-9141-A19A3AAA4409}" destId="{1201A985-149B-6F40-BAC9-19DF180F25E3}" srcOrd="0" destOrd="0" presId="urn:microsoft.com/office/officeart/2005/8/layout/arrow3"/>
    <dgm:cxn modelId="{6914ECFC-D5A3-D046-BFF1-60E0C79D4FAA}" type="presParOf" srcId="{2193B09D-CAD9-6E46-9141-A19A3AAA4409}" destId="{064F266E-BCD8-3245-8039-5948DEBD738D}" srcOrd="1" destOrd="0" presId="urn:microsoft.com/office/officeart/2005/8/layout/arrow3"/>
    <dgm:cxn modelId="{F1E70886-6B24-654A-91CF-A731657B62BC}" type="presParOf" srcId="{2193B09D-CAD9-6E46-9141-A19A3AAA4409}" destId="{4D6078B2-FE9E-AD4F-8DB9-90B2802ECB7B}" srcOrd="2" destOrd="0" presId="urn:microsoft.com/office/officeart/2005/8/layout/arrow3"/>
    <dgm:cxn modelId="{EB2FE60E-3E66-9141-8C4D-200FB153BFA0}" type="presParOf" srcId="{2193B09D-CAD9-6E46-9141-A19A3AAA4409}" destId="{D327C24D-0C4D-384D-AD2A-6E4C05E98677}" srcOrd="3" destOrd="0" presId="urn:microsoft.com/office/officeart/2005/8/layout/arrow3"/>
    <dgm:cxn modelId="{17105B17-96AD-C94D-AA3E-6AF5BFEC11DF}" type="presParOf" srcId="{2193B09D-CAD9-6E46-9141-A19A3AAA4409}" destId="{A2B5B170-EF09-C64F-8F79-D0AA8EAB144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30A09-31EC-7A4C-8681-05E9E9888350}">
      <dsp:nvSpPr>
        <dsp:cNvPr id="0" name=""/>
        <dsp:cNvSpPr/>
      </dsp:nvSpPr>
      <dsp:spPr>
        <a:xfrm>
          <a:off x="3136" y="768497"/>
          <a:ext cx="2488348" cy="1493008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24/7 on call nature</a:t>
          </a:r>
        </a:p>
      </dsp:txBody>
      <dsp:txXfrm>
        <a:off x="3136" y="768497"/>
        <a:ext cx="2488348" cy="1493008"/>
      </dsp:txXfrm>
    </dsp:sp>
    <dsp:sp modelId="{B8F5F19C-CEEC-5941-A870-F17921205E77}">
      <dsp:nvSpPr>
        <dsp:cNvPr id="0" name=""/>
        <dsp:cNvSpPr/>
      </dsp:nvSpPr>
      <dsp:spPr>
        <a:xfrm>
          <a:off x="2740319" y="768497"/>
          <a:ext cx="2488348" cy="1493008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Blurred line between work and family life</a:t>
          </a:r>
        </a:p>
      </dsp:txBody>
      <dsp:txXfrm>
        <a:off x="2740319" y="768497"/>
        <a:ext cx="2488348" cy="1493008"/>
      </dsp:txXfrm>
    </dsp:sp>
    <dsp:sp modelId="{5386CE82-E0F4-1341-B37C-AB1A8ED8A756}">
      <dsp:nvSpPr>
        <dsp:cNvPr id="0" name=""/>
        <dsp:cNvSpPr/>
      </dsp:nvSpPr>
      <dsp:spPr>
        <a:xfrm>
          <a:off x="5477502" y="768497"/>
          <a:ext cx="2488348" cy="1493008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Fishbowl experience</a:t>
          </a:r>
        </a:p>
      </dsp:txBody>
      <dsp:txXfrm>
        <a:off x="5477502" y="768497"/>
        <a:ext cx="2488348" cy="1493008"/>
      </dsp:txXfrm>
    </dsp:sp>
    <dsp:sp modelId="{0E6915D2-1138-DA4A-9A6F-C2962A40106C}">
      <dsp:nvSpPr>
        <dsp:cNvPr id="0" name=""/>
        <dsp:cNvSpPr/>
      </dsp:nvSpPr>
      <dsp:spPr>
        <a:xfrm>
          <a:off x="8214685" y="768497"/>
          <a:ext cx="2488348" cy="1493008"/>
        </a:xfrm>
        <a:prstGeom prst="rect">
          <a:avLst/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Unrealistic expectation</a:t>
          </a:r>
        </a:p>
      </dsp:txBody>
      <dsp:txXfrm>
        <a:off x="8214685" y="768497"/>
        <a:ext cx="2488348" cy="1493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1A985-149B-6F40-BAC9-19DF180F25E3}">
      <dsp:nvSpPr>
        <dsp:cNvPr id="0" name=""/>
        <dsp:cNvSpPr/>
      </dsp:nvSpPr>
      <dsp:spPr>
        <a:xfrm rot="21027017">
          <a:off x="21491" y="971576"/>
          <a:ext cx="3650916" cy="65258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F266E-BCD8-3245-8039-5948DEBD738D}">
      <dsp:nvSpPr>
        <dsp:cNvPr id="0" name=""/>
        <dsp:cNvSpPr/>
      </dsp:nvSpPr>
      <dsp:spPr>
        <a:xfrm>
          <a:off x="443268" y="129786"/>
          <a:ext cx="1108170" cy="1038293"/>
        </a:xfrm>
        <a:prstGeom prst="downArrow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078B2-FE9E-AD4F-8DB9-90B2802ECB7B}">
      <dsp:nvSpPr>
        <dsp:cNvPr id="0" name=""/>
        <dsp:cNvSpPr/>
      </dsp:nvSpPr>
      <dsp:spPr>
        <a:xfrm>
          <a:off x="1957767" y="17803"/>
          <a:ext cx="1182048" cy="1090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Work</a:t>
          </a:r>
        </a:p>
      </dsp:txBody>
      <dsp:txXfrm>
        <a:off x="1957767" y="17803"/>
        <a:ext cx="1182048" cy="1090208"/>
      </dsp:txXfrm>
    </dsp:sp>
    <dsp:sp modelId="{D327C24D-0C4D-384D-AD2A-6E4C05E98677}">
      <dsp:nvSpPr>
        <dsp:cNvPr id="0" name=""/>
        <dsp:cNvSpPr/>
      </dsp:nvSpPr>
      <dsp:spPr>
        <a:xfrm>
          <a:off x="2443307" y="1353052"/>
          <a:ext cx="1108170" cy="1038293"/>
        </a:xfrm>
        <a:prstGeom prst="upArrow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5B170-EF09-C64F-8F79-D0AA8EAB1449}">
      <dsp:nvSpPr>
        <dsp:cNvPr id="0" name=""/>
        <dsp:cNvSpPr/>
      </dsp:nvSpPr>
      <dsp:spPr>
        <a:xfrm>
          <a:off x="594321" y="1505525"/>
          <a:ext cx="1182048" cy="1090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Family</a:t>
          </a:r>
        </a:p>
      </dsp:txBody>
      <dsp:txXfrm>
        <a:off x="594321" y="1505525"/>
        <a:ext cx="1182048" cy="1090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C7C62-50EE-C642-A9E8-9CA9C4E95E66}" type="datetimeFigureOut">
              <a:rPr lang="en-US" smtClean="0"/>
              <a:t>5/8/23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C9FBF-B6ED-694A-AE1F-A33A37B9F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8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1EF0D-6C5B-B94F-B7D0-1B6B9100E385}" type="datetime1">
              <a:rPr lang="en-US" smtClean="0"/>
              <a:t>5/8/23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3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3184-4303-CD46-8D53-24BAFB7176EF}" type="datetime1">
              <a:rPr lang="en-US" smtClean="0"/>
              <a:t>5/8/23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8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E69D-AF9A-2B44-AED3-01ED1B31A5B7}" type="datetime1">
              <a:rPr lang="en-US" smtClean="0"/>
              <a:t>5/8/23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2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D67C-15E8-DD46-BDB9-FC22C50B672E}" type="datetime1">
              <a:rPr lang="en-US" smtClean="0"/>
              <a:t>5/8/23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5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A888D-E86E-0F49-A41D-BA5D35BF33F1}" type="datetime1">
              <a:rPr lang="en-US" smtClean="0"/>
              <a:t>5/8/23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3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25A3-046C-8145-83D9-85E8B9D8B5D1}" type="datetime1">
              <a:rPr lang="en-US" smtClean="0"/>
              <a:t>5/8/23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42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6FA0-39B1-4643-98D4-37F3A50F7BC8}" type="datetime1">
              <a:rPr lang="en-US" smtClean="0"/>
              <a:t>5/8/23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DFCB-026A-0B44-8376-60F3930072AB}" type="datetime1">
              <a:rPr lang="en-US" smtClean="0"/>
              <a:t>5/8/23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4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6141-5D0D-4F4C-9876-5A01EE8A5B67}" type="datetime1">
              <a:rPr lang="en-US" smtClean="0"/>
              <a:t>5/8/23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2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9530-F3E2-5841-A0CF-248F739C5AD3}" type="datetime1">
              <a:rPr lang="en-US" smtClean="0"/>
              <a:t>5/8/23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38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52CD-D31D-CE41-B00A-1CDDAF72B352}" type="datetime1">
              <a:rPr lang="en-US" smtClean="0"/>
              <a:t>5/8/23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7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74975-6199-2E44-BE59-5108FDCDA261}" type="datetime1">
              <a:rPr lang="en-US" smtClean="0"/>
              <a:t>5/8/23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0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pngall.com/gender-png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courses.lumenlearning.com/wmopen-lifespandevelopment/chapter/the-lifespan-perspective-2/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D35A2834-A8A1-F8D6-3A9B-649CE609F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25" y="279106"/>
            <a:ext cx="3062689" cy="7809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36274-BA85-6742-89DE-C43F9ED4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375" y="2125394"/>
            <a:ext cx="8372819" cy="42309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ts val="3840"/>
              </a:lnSpc>
            </a:pP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Clergy Work-Family Conflict, Psychological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istress, and Well-Being</a:t>
            </a:r>
            <a:b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 Lee </a:t>
            </a:r>
            <a:b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hsiuchilee@fuller.edu</a:t>
            </a:r>
            <a:b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988631-2F60-81B1-1EB5-209B6E0B82A0}"/>
              </a:ext>
            </a:extLst>
          </p:cNvPr>
          <p:cNvCxnSpPr>
            <a:cxnSpLocks/>
          </p:cNvCxnSpPr>
          <p:nvPr/>
        </p:nvCxnSpPr>
        <p:spPr>
          <a:xfrm>
            <a:off x="583894" y="1264581"/>
            <a:ext cx="10961783" cy="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284C111-5C50-C328-7E44-32A9D29D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1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4ECA54-2178-1F47-96BB-09107591DA47}"/>
              </a:ext>
            </a:extLst>
          </p:cNvPr>
          <p:cNvSpPr txBox="1"/>
          <p:nvPr/>
        </p:nvSpPr>
        <p:spPr>
          <a:xfrm>
            <a:off x="583894" y="201972"/>
            <a:ext cx="7288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Distress Indicators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0ADCD25-5456-4DDE-8AE2-1C6764498F88}"/>
              </a:ext>
            </a:extLst>
          </p:cNvPr>
          <p:cNvCxnSpPr>
            <a:cxnSpLocks/>
          </p:cNvCxnSpPr>
          <p:nvPr/>
        </p:nvCxnSpPr>
        <p:spPr>
          <a:xfrm>
            <a:off x="583894" y="1068636"/>
            <a:ext cx="10961783" cy="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49A6B-FD6D-2B4B-2F3F-DF6CEA9D6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385" y="1589068"/>
            <a:ext cx="10165815" cy="441983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 to Severe Depression: 15.5% (prevalence 8.9%)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Anxiety: 9.5%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Emotional Exhaustion: 22%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Personal Achievement: 23%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Depersonalization: 8%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824A7-A2DD-4662-E7DC-7686E3C5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6" name="Google Shape;7585;p97">
            <a:extLst>
              <a:ext uri="{FF2B5EF4-FFF2-40B4-BE49-F238E27FC236}">
                <a16:creationId xmlns:a16="http://schemas.microsoft.com/office/drawing/2014/main" id="{968C477A-4D01-D7A1-0B68-6D18454881B6}"/>
              </a:ext>
            </a:extLst>
          </p:cNvPr>
          <p:cNvGrpSpPr/>
          <p:nvPr/>
        </p:nvGrpSpPr>
        <p:grpSpPr>
          <a:xfrm>
            <a:off x="1192959" y="1883271"/>
            <a:ext cx="307261" cy="350079"/>
            <a:chOff x="4645650" y="3962900"/>
            <a:chExt cx="259950" cy="296175"/>
          </a:xfrm>
        </p:grpSpPr>
        <p:sp>
          <p:nvSpPr>
            <p:cNvPr id="7" name="Google Shape;7586;p97">
              <a:extLst>
                <a:ext uri="{FF2B5EF4-FFF2-40B4-BE49-F238E27FC236}">
                  <a16:creationId xmlns:a16="http://schemas.microsoft.com/office/drawing/2014/main" id="{8CEE84D3-1BF3-E092-43A0-093A0200D5C5}"/>
                </a:ext>
              </a:extLst>
            </p:cNvPr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587;p97">
              <a:extLst>
                <a:ext uri="{FF2B5EF4-FFF2-40B4-BE49-F238E27FC236}">
                  <a16:creationId xmlns:a16="http://schemas.microsoft.com/office/drawing/2014/main" id="{C93C2459-20FE-F8E0-F646-4EF2ED743975}"/>
                </a:ext>
              </a:extLst>
            </p:cNvPr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588;p97">
              <a:extLst>
                <a:ext uri="{FF2B5EF4-FFF2-40B4-BE49-F238E27FC236}">
                  <a16:creationId xmlns:a16="http://schemas.microsoft.com/office/drawing/2014/main" id="{6BEC37AA-60C7-37CA-523D-0DA0173904D2}"/>
                </a:ext>
              </a:extLst>
            </p:cNvPr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589;p97">
              <a:extLst>
                <a:ext uri="{FF2B5EF4-FFF2-40B4-BE49-F238E27FC236}">
                  <a16:creationId xmlns:a16="http://schemas.microsoft.com/office/drawing/2014/main" id="{5A9059FB-E4A3-55B1-6C60-FEFFF75828C8}"/>
                </a:ext>
              </a:extLst>
            </p:cNvPr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590;p97">
              <a:extLst>
                <a:ext uri="{FF2B5EF4-FFF2-40B4-BE49-F238E27FC236}">
                  <a16:creationId xmlns:a16="http://schemas.microsoft.com/office/drawing/2014/main" id="{93A87172-ECA9-2E41-D078-3206121EEDB0}"/>
                </a:ext>
              </a:extLst>
            </p:cNvPr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591;p97">
              <a:extLst>
                <a:ext uri="{FF2B5EF4-FFF2-40B4-BE49-F238E27FC236}">
                  <a16:creationId xmlns:a16="http://schemas.microsoft.com/office/drawing/2014/main" id="{5D0E7767-F00A-064A-47DA-795CEABC1814}"/>
                </a:ext>
              </a:extLst>
            </p:cNvPr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7071;p96">
            <a:extLst>
              <a:ext uri="{FF2B5EF4-FFF2-40B4-BE49-F238E27FC236}">
                <a16:creationId xmlns:a16="http://schemas.microsoft.com/office/drawing/2014/main" id="{49B30012-BE63-85D3-1047-61275743D1B3}"/>
              </a:ext>
            </a:extLst>
          </p:cNvPr>
          <p:cNvSpPr/>
          <p:nvPr/>
        </p:nvSpPr>
        <p:spPr>
          <a:xfrm>
            <a:off x="1192959" y="2719171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6805;p95">
            <a:extLst>
              <a:ext uri="{FF2B5EF4-FFF2-40B4-BE49-F238E27FC236}">
                <a16:creationId xmlns:a16="http://schemas.microsoft.com/office/drawing/2014/main" id="{16FDE923-50E8-9DD4-2D0C-1169C1C458AB}"/>
              </a:ext>
            </a:extLst>
          </p:cNvPr>
          <p:cNvGrpSpPr/>
          <p:nvPr/>
        </p:nvGrpSpPr>
        <p:grpSpPr>
          <a:xfrm>
            <a:off x="1189416" y="3574031"/>
            <a:ext cx="298503" cy="335275"/>
            <a:chOff x="6264300" y="3809300"/>
            <a:chExt cx="423950" cy="476175"/>
          </a:xfrm>
        </p:grpSpPr>
        <p:sp>
          <p:nvSpPr>
            <p:cNvPr id="21" name="Google Shape;6806;p95">
              <a:extLst>
                <a:ext uri="{FF2B5EF4-FFF2-40B4-BE49-F238E27FC236}">
                  <a16:creationId xmlns:a16="http://schemas.microsoft.com/office/drawing/2014/main" id="{35586CE9-1225-024A-4927-AFFF5AD8AA3D}"/>
                </a:ext>
              </a:extLst>
            </p:cNvPr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6807;p95">
              <a:extLst>
                <a:ext uri="{FF2B5EF4-FFF2-40B4-BE49-F238E27FC236}">
                  <a16:creationId xmlns:a16="http://schemas.microsoft.com/office/drawing/2014/main" id="{D706D8DD-05B5-119D-6A1D-6C39C8F4E74F}"/>
                </a:ext>
              </a:extLst>
            </p:cNvPr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6808;p95">
              <a:extLst>
                <a:ext uri="{FF2B5EF4-FFF2-40B4-BE49-F238E27FC236}">
                  <a16:creationId xmlns:a16="http://schemas.microsoft.com/office/drawing/2014/main" id="{560ED245-A204-FAA5-CFA3-CB92A8FBA5AF}"/>
                </a:ext>
              </a:extLst>
            </p:cNvPr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" name="Google Shape;7758;p97">
            <a:extLst>
              <a:ext uri="{FF2B5EF4-FFF2-40B4-BE49-F238E27FC236}">
                <a16:creationId xmlns:a16="http://schemas.microsoft.com/office/drawing/2014/main" id="{C64A2173-384F-6480-E438-73A17E8659C7}"/>
              </a:ext>
            </a:extLst>
          </p:cNvPr>
          <p:cNvGrpSpPr/>
          <p:nvPr/>
        </p:nvGrpSpPr>
        <p:grpSpPr>
          <a:xfrm>
            <a:off x="1192989" y="5289176"/>
            <a:ext cx="307231" cy="349133"/>
            <a:chOff x="5736525" y="3963700"/>
            <a:chExt cx="259925" cy="295375"/>
          </a:xfrm>
        </p:grpSpPr>
        <p:sp>
          <p:nvSpPr>
            <p:cNvPr id="25" name="Google Shape;7759;p97">
              <a:extLst>
                <a:ext uri="{FF2B5EF4-FFF2-40B4-BE49-F238E27FC236}">
                  <a16:creationId xmlns:a16="http://schemas.microsoft.com/office/drawing/2014/main" id="{A62B09FB-A7C3-D98C-70F4-6EC5BF657B6C}"/>
                </a:ext>
              </a:extLst>
            </p:cNvPr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760;p97">
              <a:extLst>
                <a:ext uri="{FF2B5EF4-FFF2-40B4-BE49-F238E27FC236}">
                  <a16:creationId xmlns:a16="http://schemas.microsoft.com/office/drawing/2014/main" id="{026DEC4C-5829-7649-D164-ADD439BACA3D}"/>
                </a:ext>
              </a:extLst>
            </p:cNvPr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761;p97">
              <a:extLst>
                <a:ext uri="{FF2B5EF4-FFF2-40B4-BE49-F238E27FC236}">
                  <a16:creationId xmlns:a16="http://schemas.microsoft.com/office/drawing/2014/main" id="{C6A234F1-FB6A-12B2-0BAF-FA9D69C55ECF}"/>
                </a:ext>
              </a:extLst>
            </p:cNvPr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62;p97">
              <a:extLst>
                <a:ext uri="{FF2B5EF4-FFF2-40B4-BE49-F238E27FC236}">
                  <a16:creationId xmlns:a16="http://schemas.microsoft.com/office/drawing/2014/main" id="{150E7288-D57C-E010-1770-3F5B8D67004A}"/>
                </a:ext>
              </a:extLst>
            </p:cNvPr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763;p97">
              <a:extLst>
                <a:ext uri="{FF2B5EF4-FFF2-40B4-BE49-F238E27FC236}">
                  <a16:creationId xmlns:a16="http://schemas.microsoft.com/office/drawing/2014/main" id="{1954AC79-0A5B-B76C-3E4E-521F83DAC52F}"/>
                </a:ext>
              </a:extLst>
            </p:cNvPr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64;p97">
              <a:extLst>
                <a:ext uri="{FF2B5EF4-FFF2-40B4-BE49-F238E27FC236}">
                  <a16:creationId xmlns:a16="http://schemas.microsoft.com/office/drawing/2014/main" id="{6A5F0702-D6AF-5F28-D298-80DA75D2654A}"/>
                </a:ext>
              </a:extLst>
            </p:cNvPr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65;p97">
              <a:extLst>
                <a:ext uri="{FF2B5EF4-FFF2-40B4-BE49-F238E27FC236}">
                  <a16:creationId xmlns:a16="http://schemas.microsoft.com/office/drawing/2014/main" id="{A44B8332-A99F-DE2B-D72A-BDDAA7314123}"/>
                </a:ext>
              </a:extLst>
            </p:cNvPr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8933;p99">
            <a:extLst>
              <a:ext uri="{FF2B5EF4-FFF2-40B4-BE49-F238E27FC236}">
                <a16:creationId xmlns:a16="http://schemas.microsoft.com/office/drawing/2014/main" id="{D7D48FBF-1754-C82E-FEA3-89E916CBA0FA}"/>
              </a:ext>
            </a:extLst>
          </p:cNvPr>
          <p:cNvGrpSpPr/>
          <p:nvPr/>
        </p:nvGrpSpPr>
        <p:grpSpPr>
          <a:xfrm>
            <a:off x="1179649" y="4428891"/>
            <a:ext cx="356221" cy="354973"/>
            <a:chOff x="-13947000" y="3212800"/>
            <a:chExt cx="353675" cy="352400"/>
          </a:xfrm>
        </p:grpSpPr>
        <p:sp>
          <p:nvSpPr>
            <p:cNvPr id="33" name="Google Shape;8934;p99">
              <a:extLst>
                <a:ext uri="{FF2B5EF4-FFF2-40B4-BE49-F238E27FC236}">
                  <a16:creationId xmlns:a16="http://schemas.microsoft.com/office/drawing/2014/main" id="{F0FECD3B-AEC2-18A4-74BB-8FC751C82B2B}"/>
                </a:ext>
              </a:extLst>
            </p:cNvPr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935;p99">
              <a:extLst>
                <a:ext uri="{FF2B5EF4-FFF2-40B4-BE49-F238E27FC236}">
                  <a16:creationId xmlns:a16="http://schemas.microsoft.com/office/drawing/2014/main" id="{1A0F3D14-8D27-D6A6-8AF8-73EEA5BB8C50}"/>
                </a:ext>
              </a:extLst>
            </p:cNvPr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260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4ECA54-2178-1F47-96BB-09107591DA47}"/>
              </a:ext>
            </a:extLst>
          </p:cNvPr>
          <p:cNvSpPr txBox="1"/>
          <p:nvPr/>
        </p:nvSpPr>
        <p:spPr>
          <a:xfrm>
            <a:off x="583894" y="201972"/>
            <a:ext cx="7288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Well-Being Indicators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0ADCD25-5456-4DDE-8AE2-1C6764498F88}"/>
              </a:ext>
            </a:extLst>
          </p:cNvPr>
          <p:cNvCxnSpPr>
            <a:cxnSpLocks/>
          </p:cNvCxnSpPr>
          <p:nvPr/>
        </p:nvCxnSpPr>
        <p:spPr>
          <a:xfrm>
            <a:off x="583894" y="1068636"/>
            <a:ext cx="10961783" cy="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49A6B-FD6D-2B4B-2F3F-DF6CEA9D6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920" y="1882233"/>
            <a:ext cx="8859529" cy="43675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Satisfied with Current Life: 35%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Experience a sense of Flourishing: 43%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Experience God’s Presence and Power: 59%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824A7-A2DD-4662-E7DC-7686E3C5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4" name="Google Shape;9079;p100">
            <a:extLst>
              <a:ext uri="{FF2B5EF4-FFF2-40B4-BE49-F238E27FC236}">
                <a16:creationId xmlns:a16="http://schemas.microsoft.com/office/drawing/2014/main" id="{F04111B0-03A9-A408-F2AD-B714DBAAF8B4}"/>
              </a:ext>
            </a:extLst>
          </p:cNvPr>
          <p:cNvGrpSpPr/>
          <p:nvPr/>
        </p:nvGrpSpPr>
        <p:grpSpPr>
          <a:xfrm>
            <a:off x="947676" y="2979675"/>
            <a:ext cx="450470" cy="449325"/>
            <a:chOff x="-20946600" y="3317850"/>
            <a:chExt cx="304825" cy="304050"/>
          </a:xfrm>
        </p:grpSpPr>
        <p:sp>
          <p:nvSpPr>
            <p:cNvPr id="6" name="Google Shape;9080;p100">
              <a:extLst>
                <a:ext uri="{FF2B5EF4-FFF2-40B4-BE49-F238E27FC236}">
                  <a16:creationId xmlns:a16="http://schemas.microsoft.com/office/drawing/2014/main" id="{4AC3B444-F198-D853-A3BD-9DC866DAC646}"/>
                </a:ext>
              </a:extLst>
            </p:cNvPr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081;p100">
              <a:extLst>
                <a:ext uri="{FF2B5EF4-FFF2-40B4-BE49-F238E27FC236}">
                  <a16:creationId xmlns:a16="http://schemas.microsoft.com/office/drawing/2014/main" id="{EE391318-0E43-1A95-DF6B-E9182CDB71E1}"/>
                </a:ext>
              </a:extLst>
            </p:cNvPr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082;p100">
              <a:extLst>
                <a:ext uri="{FF2B5EF4-FFF2-40B4-BE49-F238E27FC236}">
                  <a16:creationId xmlns:a16="http://schemas.microsoft.com/office/drawing/2014/main" id="{AF9EC19F-99FE-550F-608C-68F671F043FA}"/>
                </a:ext>
              </a:extLst>
            </p:cNvPr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8999;p100">
            <a:extLst>
              <a:ext uri="{FF2B5EF4-FFF2-40B4-BE49-F238E27FC236}">
                <a16:creationId xmlns:a16="http://schemas.microsoft.com/office/drawing/2014/main" id="{875A6E65-59E3-A20E-5A7D-406083992C04}"/>
              </a:ext>
            </a:extLst>
          </p:cNvPr>
          <p:cNvGrpSpPr/>
          <p:nvPr/>
        </p:nvGrpSpPr>
        <p:grpSpPr>
          <a:xfrm>
            <a:off x="970292" y="3841693"/>
            <a:ext cx="453980" cy="422540"/>
            <a:chOff x="-21322300" y="4077125"/>
            <a:chExt cx="307200" cy="285925"/>
          </a:xfrm>
        </p:grpSpPr>
        <p:sp>
          <p:nvSpPr>
            <p:cNvPr id="11" name="Google Shape;9000;p100">
              <a:extLst>
                <a:ext uri="{FF2B5EF4-FFF2-40B4-BE49-F238E27FC236}">
                  <a16:creationId xmlns:a16="http://schemas.microsoft.com/office/drawing/2014/main" id="{1B2CC570-8577-82E7-8C42-9D1A249C4F88}"/>
                </a:ext>
              </a:extLst>
            </p:cNvPr>
            <p:cNvSpPr/>
            <p:nvPr/>
          </p:nvSpPr>
          <p:spPr>
            <a:xfrm>
              <a:off x="-21177375" y="407712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001;p100">
              <a:extLst>
                <a:ext uri="{FF2B5EF4-FFF2-40B4-BE49-F238E27FC236}">
                  <a16:creationId xmlns:a16="http://schemas.microsoft.com/office/drawing/2014/main" id="{270566FB-D9A4-AF5F-7CCE-46F4FB1E54D1}"/>
                </a:ext>
              </a:extLst>
            </p:cNvPr>
            <p:cNvSpPr/>
            <p:nvPr/>
          </p:nvSpPr>
          <p:spPr>
            <a:xfrm>
              <a:off x="-21279775" y="4117475"/>
              <a:ext cx="46500" cy="44525"/>
            </a:xfrm>
            <a:custGeom>
              <a:avLst/>
              <a:gdLst/>
              <a:ahLst/>
              <a:cxnLst/>
              <a:rect l="l" t="t" r="r" b="b"/>
              <a:pathLst>
                <a:path w="1860" h="178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02;p100">
              <a:extLst>
                <a:ext uri="{FF2B5EF4-FFF2-40B4-BE49-F238E27FC236}">
                  <a16:creationId xmlns:a16="http://schemas.microsoft.com/office/drawing/2014/main" id="{41DE4236-EE3D-6859-764B-CB333017F9FD}"/>
                </a:ext>
              </a:extLst>
            </p:cNvPr>
            <p:cNvSpPr/>
            <p:nvPr/>
          </p:nvSpPr>
          <p:spPr>
            <a:xfrm>
              <a:off x="-21103350" y="4117475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03;p100">
              <a:extLst>
                <a:ext uri="{FF2B5EF4-FFF2-40B4-BE49-F238E27FC236}">
                  <a16:creationId xmlns:a16="http://schemas.microsoft.com/office/drawing/2014/main" id="{C24EA5EB-7611-DCB9-EBF5-7908AD01EABD}"/>
                </a:ext>
              </a:extLst>
            </p:cNvPr>
            <p:cNvSpPr/>
            <p:nvPr/>
          </p:nvSpPr>
          <p:spPr>
            <a:xfrm>
              <a:off x="-21137225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04;p100">
              <a:extLst>
                <a:ext uri="{FF2B5EF4-FFF2-40B4-BE49-F238E27FC236}">
                  <a16:creationId xmlns:a16="http://schemas.microsoft.com/office/drawing/2014/main" id="{70530982-C52B-F0D2-C673-2078FE31E0CF}"/>
                </a:ext>
              </a:extLst>
            </p:cNvPr>
            <p:cNvSpPr/>
            <p:nvPr/>
          </p:nvSpPr>
          <p:spPr>
            <a:xfrm>
              <a:off x="-21227800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05;p100">
              <a:extLst>
                <a:ext uri="{FF2B5EF4-FFF2-40B4-BE49-F238E27FC236}">
                  <a16:creationId xmlns:a16="http://schemas.microsoft.com/office/drawing/2014/main" id="{4835FE94-B4DF-7A0A-CE52-56057EA20CC2}"/>
                </a:ext>
              </a:extLst>
            </p:cNvPr>
            <p:cNvSpPr/>
            <p:nvPr/>
          </p:nvSpPr>
          <p:spPr>
            <a:xfrm>
              <a:off x="-21319950" y="4219675"/>
              <a:ext cx="53600" cy="18150"/>
            </a:xfrm>
            <a:custGeom>
              <a:avLst/>
              <a:gdLst/>
              <a:ahLst/>
              <a:cxnLst/>
              <a:rect l="l" t="t" r="r" b="b"/>
              <a:pathLst>
                <a:path w="214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06;p100">
              <a:extLst>
                <a:ext uri="{FF2B5EF4-FFF2-40B4-BE49-F238E27FC236}">
                  <a16:creationId xmlns:a16="http://schemas.microsoft.com/office/drawing/2014/main" id="{3163137F-E269-32B4-1CFE-ACF67061EE69}"/>
                </a:ext>
              </a:extLst>
            </p:cNvPr>
            <p:cNvSpPr/>
            <p:nvPr/>
          </p:nvSpPr>
          <p:spPr>
            <a:xfrm>
              <a:off x="-21070275" y="42196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07;p100">
              <a:extLst>
                <a:ext uri="{FF2B5EF4-FFF2-40B4-BE49-F238E27FC236}">
                  <a16:creationId xmlns:a16="http://schemas.microsoft.com/office/drawing/2014/main" id="{ADCC5FF8-ED67-695B-5554-AA07A779FA20}"/>
                </a:ext>
              </a:extLst>
            </p:cNvPr>
            <p:cNvSpPr/>
            <p:nvPr/>
          </p:nvSpPr>
          <p:spPr>
            <a:xfrm>
              <a:off x="-21078925" y="4171825"/>
              <a:ext cx="37025" cy="25175"/>
            </a:xfrm>
            <a:custGeom>
              <a:avLst/>
              <a:gdLst/>
              <a:ahLst/>
              <a:cxnLst/>
              <a:rect l="l" t="t" r="r" b="b"/>
              <a:pathLst>
                <a:path w="1481" h="1007" extrusionOk="0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08;p100">
              <a:extLst>
                <a:ext uri="{FF2B5EF4-FFF2-40B4-BE49-F238E27FC236}">
                  <a16:creationId xmlns:a16="http://schemas.microsoft.com/office/drawing/2014/main" id="{13113D87-3783-7036-4F3F-0F744217890F}"/>
                </a:ext>
              </a:extLst>
            </p:cNvPr>
            <p:cNvSpPr/>
            <p:nvPr/>
          </p:nvSpPr>
          <p:spPr>
            <a:xfrm>
              <a:off x="-21294750" y="4172625"/>
              <a:ext cx="37850" cy="25150"/>
            </a:xfrm>
            <a:custGeom>
              <a:avLst/>
              <a:gdLst/>
              <a:ahLst/>
              <a:cxnLst/>
              <a:rect l="l" t="t" r="r" b="b"/>
              <a:pathLst>
                <a:path w="1514" h="1006" extrusionOk="0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09;p100">
              <a:extLst>
                <a:ext uri="{FF2B5EF4-FFF2-40B4-BE49-F238E27FC236}">
                  <a16:creationId xmlns:a16="http://schemas.microsoft.com/office/drawing/2014/main" id="{430F691D-8E30-EDA5-8489-DF96A12F7151}"/>
                </a:ext>
              </a:extLst>
            </p:cNvPr>
            <p:cNvSpPr/>
            <p:nvPr/>
          </p:nvSpPr>
          <p:spPr>
            <a:xfrm>
              <a:off x="-21321525" y="4328375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10;p100">
              <a:extLst>
                <a:ext uri="{FF2B5EF4-FFF2-40B4-BE49-F238E27FC236}">
                  <a16:creationId xmlns:a16="http://schemas.microsoft.com/office/drawing/2014/main" id="{5A8EE78C-41DE-5913-74A8-5C042306298A}"/>
                </a:ext>
              </a:extLst>
            </p:cNvPr>
            <p:cNvSpPr/>
            <p:nvPr/>
          </p:nvSpPr>
          <p:spPr>
            <a:xfrm>
              <a:off x="-21321525" y="4292150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11;p100">
              <a:extLst>
                <a:ext uri="{FF2B5EF4-FFF2-40B4-BE49-F238E27FC236}">
                  <a16:creationId xmlns:a16="http://schemas.microsoft.com/office/drawing/2014/main" id="{30E40EE2-EEC1-530C-1EA2-8FBD6FD11AE7}"/>
                </a:ext>
              </a:extLst>
            </p:cNvPr>
            <p:cNvSpPr/>
            <p:nvPr/>
          </p:nvSpPr>
          <p:spPr>
            <a:xfrm>
              <a:off x="-21322300" y="4148000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6510;p95">
            <a:extLst>
              <a:ext uri="{FF2B5EF4-FFF2-40B4-BE49-F238E27FC236}">
                <a16:creationId xmlns:a16="http://schemas.microsoft.com/office/drawing/2014/main" id="{69FA4597-A45E-EFED-5836-539A20871FAC}"/>
              </a:ext>
            </a:extLst>
          </p:cNvPr>
          <p:cNvGrpSpPr/>
          <p:nvPr/>
        </p:nvGrpSpPr>
        <p:grpSpPr>
          <a:xfrm>
            <a:off x="961151" y="2004267"/>
            <a:ext cx="452835" cy="502089"/>
            <a:chOff x="3300325" y="249875"/>
            <a:chExt cx="433725" cy="480900"/>
          </a:xfrm>
        </p:grpSpPr>
        <p:sp>
          <p:nvSpPr>
            <p:cNvPr id="24" name="Google Shape;6511;p95">
              <a:extLst>
                <a:ext uri="{FF2B5EF4-FFF2-40B4-BE49-F238E27FC236}">
                  <a16:creationId xmlns:a16="http://schemas.microsoft.com/office/drawing/2014/main" id="{87CB7C27-1EEB-A041-CA53-C014150EBBA5}"/>
                </a:ext>
              </a:extLst>
            </p:cNvPr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6512;p95">
              <a:extLst>
                <a:ext uri="{FF2B5EF4-FFF2-40B4-BE49-F238E27FC236}">
                  <a16:creationId xmlns:a16="http://schemas.microsoft.com/office/drawing/2014/main" id="{C4DD7C09-5EC5-ADA1-F750-45993A7D844E}"/>
                </a:ext>
              </a:extLst>
            </p:cNvPr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6513;p95">
              <a:extLst>
                <a:ext uri="{FF2B5EF4-FFF2-40B4-BE49-F238E27FC236}">
                  <a16:creationId xmlns:a16="http://schemas.microsoft.com/office/drawing/2014/main" id="{6D3F6D40-6C79-12E1-C50B-63E35FA60814}"/>
                </a:ext>
              </a:extLst>
            </p:cNvPr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6514;p95">
              <a:extLst>
                <a:ext uri="{FF2B5EF4-FFF2-40B4-BE49-F238E27FC236}">
                  <a16:creationId xmlns:a16="http://schemas.microsoft.com/office/drawing/2014/main" id="{BDD4984B-5FDB-4B84-3A7B-5DA6B7137124}"/>
                </a:ext>
              </a:extLst>
            </p:cNvPr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6515;p95">
              <a:extLst>
                <a:ext uri="{FF2B5EF4-FFF2-40B4-BE49-F238E27FC236}">
                  <a16:creationId xmlns:a16="http://schemas.microsoft.com/office/drawing/2014/main" id="{FD61AE2D-BB4A-7262-0E28-4F1085E84C9F}"/>
                </a:ext>
              </a:extLst>
            </p:cNvPr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6516;p95">
              <a:extLst>
                <a:ext uri="{FF2B5EF4-FFF2-40B4-BE49-F238E27FC236}">
                  <a16:creationId xmlns:a16="http://schemas.microsoft.com/office/drawing/2014/main" id="{E9722AFB-F73D-D449-5F22-6B31F95568C0}"/>
                </a:ext>
              </a:extLst>
            </p:cNvPr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83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90DE-483B-4540-864E-96FB7CD2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6" y="56988"/>
            <a:ext cx="11707584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 that Impacted Clergy’s Well-Being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F378C-236A-6D49-8ECD-914745264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4167" y="3058431"/>
            <a:ext cx="970075" cy="96983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761C8-3905-09B0-8658-E40003C6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56FC09-556F-22ED-747A-00C8546AECB0}"/>
              </a:ext>
            </a:extLst>
          </p:cNvPr>
          <p:cNvCxnSpPr>
            <a:cxnSpLocks/>
          </p:cNvCxnSpPr>
          <p:nvPr/>
        </p:nvCxnSpPr>
        <p:spPr>
          <a:xfrm>
            <a:off x="583894" y="1068636"/>
            <a:ext cx="10961783" cy="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and pink circle with a couple of people&#10;&#10;Description automatically generated with low confidence">
            <a:extLst>
              <a:ext uri="{FF2B5EF4-FFF2-40B4-BE49-F238E27FC236}">
                <a16:creationId xmlns:a16="http://schemas.microsoft.com/office/drawing/2014/main" id="{0A0FDB83-507F-7558-E9DE-1FA7D655D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8452" y="1382551"/>
            <a:ext cx="2350179" cy="170922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224F20-3217-706D-6831-9C6C7DF09867}"/>
              </a:ext>
            </a:extLst>
          </p:cNvPr>
          <p:cNvSpPr txBox="1">
            <a:spLocks/>
          </p:cNvSpPr>
          <p:nvPr/>
        </p:nvSpPr>
        <p:spPr>
          <a:xfrm>
            <a:off x="7431377" y="3002313"/>
            <a:ext cx="1393228" cy="969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C47B30-8FA0-EC4B-F823-39A6CDAD2F90}"/>
              </a:ext>
            </a:extLst>
          </p:cNvPr>
          <p:cNvSpPr txBox="1">
            <a:spLocks/>
          </p:cNvSpPr>
          <p:nvPr/>
        </p:nvSpPr>
        <p:spPr>
          <a:xfrm>
            <a:off x="583894" y="5591906"/>
            <a:ext cx="2895616" cy="969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Marital Status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F7A71B-38E3-9B99-B50A-5321096D01D2}"/>
              </a:ext>
            </a:extLst>
          </p:cNvPr>
          <p:cNvSpPr txBox="1">
            <a:spLocks/>
          </p:cNvSpPr>
          <p:nvPr/>
        </p:nvSpPr>
        <p:spPr>
          <a:xfrm>
            <a:off x="5196242" y="5496985"/>
            <a:ext cx="1413226" cy="813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501BEFF-F342-BB5A-898D-616C56241119}"/>
              </a:ext>
            </a:extLst>
          </p:cNvPr>
          <p:cNvSpPr txBox="1">
            <a:spLocks/>
          </p:cNvSpPr>
          <p:nvPr/>
        </p:nvSpPr>
        <p:spPr>
          <a:xfrm>
            <a:off x="8901877" y="5499155"/>
            <a:ext cx="2277375" cy="969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Style</a:t>
            </a:r>
          </a:p>
        </p:txBody>
      </p:sp>
      <p:pic>
        <p:nvPicPr>
          <p:cNvPr id="14" name="Picture 13" descr="A picture containing graphics, design&#10;&#10;Description automatically generated">
            <a:extLst>
              <a:ext uri="{FF2B5EF4-FFF2-40B4-BE49-F238E27FC236}">
                <a16:creationId xmlns:a16="http://schemas.microsoft.com/office/drawing/2014/main" id="{367961C9-301C-BE4E-0E34-110D125DD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44059" y="1503075"/>
            <a:ext cx="1555356" cy="15553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91E206-A8B9-0F9B-C07A-6BD4D3E23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901" y="3711782"/>
            <a:ext cx="2166093" cy="2166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27E6F3-B7CF-AAB6-33B6-0D38D9A55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6473" y="4174991"/>
            <a:ext cx="1485409" cy="14854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4BCF1E-ECA9-732B-CC86-3729175CC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0743" y="4116626"/>
            <a:ext cx="1062210" cy="13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1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585E960-A913-5F45-B45D-8159D8BEF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18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46799DB-086F-8A44-B195-C43200BB3B4E}"/>
              </a:ext>
            </a:extLst>
          </p:cNvPr>
          <p:cNvSpPr/>
          <p:nvPr/>
        </p:nvSpPr>
        <p:spPr>
          <a:xfrm>
            <a:off x="7429500" y="310244"/>
            <a:ext cx="2449286" cy="1110342"/>
          </a:xfrm>
          <a:prstGeom prst="ellipse">
            <a:avLst/>
          </a:prstGeom>
          <a:solidFill>
            <a:srgbClr val="FFFC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0C6651-3ADD-F34A-9B15-C0937B245236}"/>
              </a:ext>
            </a:extLst>
          </p:cNvPr>
          <p:cNvSpPr/>
          <p:nvPr/>
        </p:nvSpPr>
        <p:spPr>
          <a:xfrm>
            <a:off x="7576457" y="3429000"/>
            <a:ext cx="2302328" cy="1110342"/>
          </a:xfrm>
          <a:prstGeom prst="ellipse">
            <a:avLst/>
          </a:prstGeom>
          <a:solidFill>
            <a:srgbClr val="00B05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066544-8007-1883-6CA2-EA47FDBB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3D0025-2BA6-550C-8C35-32B6DD7FBB20}"/>
              </a:ext>
            </a:extLst>
          </p:cNvPr>
          <p:cNvCxnSpPr>
            <a:cxnSpLocks/>
          </p:cNvCxnSpPr>
          <p:nvPr/>
        </p:nvCxnSpPr>
        <p:spPr>
          <a:xfrm flipV="1">
            <a:off x="3032760" y="883920"/>
            <a:ext cx="4396740" cy="34442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AC3C7AC-680C-4239-D527-E87AC7C3260F}"/>
              </a:ext>
            </a:extLst>
          </p:cNvPr>
          <p:cNvCxnSpPr>
            <a:cxnSpLocks/>
          </p:cNvCxnSpPr>
          <p:nvPr/>
        </p:nvCxnSpPr>
        <p:spPr>
          <a:xfrm flipV="1">
            <a:off x="3032760" y="1021080"/>
            <a:ext cx="4396740" cy="48459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281E784-6940-7366-1527-01D6F71860AE}"/>
              </a:ext>
            </a:extLst>
          </p:cNvPr>
          <p:cNvCxnSpPr>
            <a:cxnSpLocks/>
          </p:cNvCxnSpPr>
          <p:nvPr/>
        </p:nvCxnSpPr>
        <p:spPr>
          <a:xfrm flipV="1">
            <a:off x="3032760" y="3984171"/>
            <a:ext cx="4543697" cy="361586"/>
          </a:xfrm>
          <a:prstGeom prst="straightConnector1">
            <a:avLst/>
          </a:prstGeom>
          <a:ln w="38100">
            <a:solidFill>
              <a:srgbClr val="0689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4F7605E-1C36-6137-B4B1-419102250CDD}"/>
              </a:ext>
            </a:extLst>
          </p:cNvPr>
          <p:cNvCxnSpPr>
            <a:cxnSpLocks/>
          </p:cNvCxnSpPr>
          <p:nvPr/>
        </p:nvCxnSpPr>
        <p:spPr>
          <a:xfrm flipV="1">
            <a:off x="3032760" y="4019415"/>
            <a:ext cx="4543697" cy="1823899"/>
          </a:xfrm>
          <a:prstGeom prst="straightConnector1">
            <a:avLst/>
          </a:prstGeom>
          <a:ln w="38100">
            <a:solidFill>
              <a:srgbClr val="0689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94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0B4F77F7-63EF-4B43-8423-780B62EB0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6214" y="391342"/>
            <a:ext cx="12324428" cy="59773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8454DE-BE31-867A-7F16-14465CF0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E6A48-B1EE-44DD-EB64-4E6A408231A4}"/>
              </a:ext>
            </a:extLst>
          </p:cNvPr>
          <p:cNvSpPr/>
          <p:nvPr/>
        </p:nvSpPr>
        <p:spPr>
          <a:xfrm>
            <a:off x="277586" y="5923128"/>
            <a:ext cx="10290767" cy="45119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8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60D0D-A003-A57F-6333-FEC2909CE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706" y="1978496"/>
            <a:ext cx="8828268" cy="376251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found that only strain-based (not time-based) work family conflict were related to psychological distress and well-being. Were you surprised by this finding? Was it congruent with your experience?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strategies have you found helpful in coping strain-based work family conflict?</a:t>
            </a:r>
          </a:p>
        </p:txBody>
      </p:sp>
      <p:grpSp>
        <p:nvGrpSpPr>
          <p:cNvPr id="4" name="Google Shape;7476;p97">
            <a:extLst>
              <a:ext uri="{FF2B5EF4-FFF2-40B4-BE49-F238E27FC236}">
                <a16:creationId xmlns:a16="http://schemas.microsoft.com/office/drawing/2014/main" id="{A039392C-97F4-7E14-DF1B-0AEA60F76FFC}"/>
              </a:ext>
            </a:extLst>
          </p:cNvPr>
          <p:cNvGrpSpPr/>
          <p:nvPr/>
        </p:nvGrpSpPr>
        <p:grpSpPr>
          <a:xfrm>
            <a:off x="838201" y="2637645"/>
            <a:ext cx="1356514" cy="1305705"/>
            <a:chOff x="580725" y="3617925"/>
            <a:chExt cx="299325" cy="297375"/>
          </a:xfrm>
        </p:grpSpPr>
        <p:sp>
          <p:nvSpPr>
            <p:cNvPr id="5" name="Google Shape;7477;p97">
              <a:extLst>
                <a:ext uri="{FF2B5EF4-FFF2-40B4-BE49-F238E27FC236}">
                  <a16:creationId xmlns:a16="http://schemas.microsoft.com/office/drawing/2014/main" id="{3B7C60DB-F7F2-326E-406C-EE34A67465C0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478;p97">
              <a:extLst>
                <a:ext uri="{FF2B5EF4-FFF2-40B4-BE49-F238E27FC236}">
                  <a16:creationId xmlns:a16="http://schemas.microsoft.com/office/drawing/2014/main" id="{44381267-ECB1-289F-71F6-0A7920052AA4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479;p97">
              <a:extLst>
                <a:ext uri="{FF2B5EF4-FFF2-40B4-BE49-F238E27FC236}">
                  <a16:creationId xmlns:a16="http://schemas.microsoft.com/office/drawing/2014/main" id="{B577E441-FAED-539F-0057-6117EB1BB766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480;p97">
              <a:extLst>
                <a:ext uri="{FF2B5EF4-FFF2-40B4-BE49-F238E27FC236}">
                  <a16:creationId xmlns:a16="http://schemas.microsoft.com/office/drawing/2014/main" id="{4246069A-8213-E8FB-0D85-3C981273AB86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481;p97">
              <a:extLst>
                <a:ext uri="{FF2B5EF4-FFF2-40B4-BE49-F238E27FC236}">
                  <a16:creationId xmlns:a16="http://schemas.microsoft.com/office/drawing/2014/main" id="{466074C2-97E0-9839-A042-F61BF4C617C5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834C92-D2FE-1369-2B8F-7B29CE5BCC8F}"/>
              </a:ext>
            </a:extLst>
          </p:cNvPr>
          <p:cNvCxnSpPr>
            <a:cxnSpLocks/>
          </p:cNvCxnSpPr>
          <p:nvPr/>
        </p:nvCxnSpPr>
        <p:spPr>
          <a:xfrm>
            <a:off x="2943226" y="2378375"/>
            <a:ext cx="0" cy="170785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AF4D7E4-0ED0-BD6C-BAA7-45422A7F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64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90DE-483B-4540-864E-96FB7CD2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6" y="56988"/>
            <a:ext cx="11707584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F378C-236A-6D49-8ECD-914745264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08" y="1647709"/>
            <a:ext cx="11707584" cy="3562582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Work-Family Conflict is a risk factor of psychological distress and well-being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effects between time-based and strain-based WFC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 have time to do this?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 have the strength and energy to do this?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structural level, how can churches increase work-family enrichment (i.e., positive spillover) ?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761C8-3905-09B0-8658-E40003C6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56FC09-556F-22ED-747A-00C8546AECB0}"/>
              </a:ext>
            </a:extLst>
          </p:cNvPr>
          <p:cNvCxnSpPr>
            <a:cxnSpLocks/>
          </p:cNvCxnSpPr>
          <p:nvPr/>
        </p:nvCxnSpPr>
        <p:spPr>
          <a:xfrm>
            <a:off x="583894" y="1068636"/>
            <a:ext cx="10961783" cy="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C7B7BAD-86D0-4C6D-CE78-B833A23B9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094" y="4522434"/>
            <a:ext cx="3682864" cy="18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90DE-483B-4540-864E-96FB7CD2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6" y="56988"/>
            <a:ext cx="11707584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F378C-236A-6D49-8ECD-914745264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679" y="1602776"/>
            <a:ext cx="10876641" cy="4533349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self-awareness/mindfulness/self-compassion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Preach the gospel to oneself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yourself (e.g., sermon preparation vs hospital visit)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mini-Sabbath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prayers, power nap, coffee break, office stretch, self-care activities…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761C8-3905-09B0-8658-E40003C6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56FC09-556F-22ED-747A-00C8546AECB0}"/>
              </a:ext>
            </a:extLst>
          </p:cNvPr>
          <p:cNvCxnSpPr>
            <a:cxnSpLocks/>
          </p:cNvCxnSpPr>
          <p:nvPr/>
        </p:nvCxnSpPr>
        <p:spPr>
          <a:xfrm>
            <a:off x="583894" y="1068636"/>
            <a:ext cx="10961783" cy="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E9F22D5-78DB-68CA-327B-815C09168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126" y="4255613"/>
            <a:ext cx="3424948" cy="228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90DE-483B-4540-864E-96FB7CD2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6" y="56988"/>
            <a:ext cx="11707584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F378C-236A-6D49-8ECD-914745264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16" y="1602776"/>
            <a:ext cx="11707584" cy="4533349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mentorship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support to single clergy, female clergy, and clergy who work alone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implications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culturally sensitive to clergy’s unique work family lifestyle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 attention to the strain-based WFC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self-awareness, emotional expression, and realistic work-family boundaries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761C8-3905-09B0-8658-E40003C6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56FC09-556F-22ED-747A-00C8546AECB0}"/>
              </a:ext>
            </a:extLst>
          </p:cNvPr>
          <p:cNvCxnSpPr>
            <a:cxnSpLocks/>
          </p:cNvCxnSpPr>
          <p:nvPr/>
        </p:nvCxnSpPr>
        <p:spPr>
          <a:xfrm>
            <a:off x="583894" y="1068636"/>
            <a:ext cx="10961783" cy="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F28C328-ADE8-3027-231E-12022FF72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885" y="4404931"/>
            <a:ext cx="2984679" cy="231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5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90DE-483B-4540-864E-96FB7CD2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16" y="56988"/>
            <a:ext cx="11707584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F378C-236A-6D49-8ECD-914745264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65" y="1509087"/>
            <a:ext cx="11089239" cy="4533349"/>
          </a:xfrm>
        </p:spPr>
        <p:txBody>
          <a:bodyPr>
            <a:noAutofit/>
          </a:bodyPr>
          <a:lstStyle/>
          <a:p>
            <a:pPr marL="457200" lvl="1" indent="-457200">
              <a:lnSpc>
                <a:spcPts val="348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Lee, H.-C., &amp; Fung, J. (2022). Associations between work–family conflict, psychological distress, and well-being among Taiwanese clergy.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Psychology and Theology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(1). https://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/10.1177/00916471221099543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761C8-3905-09B0-8658-E40003C6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56FC09-556F-22ED-747A-00C8546AECB0}"/>
              </a:ext>
            </a:extLst>
          </p:cNvPr>
          <p:cNvCxnSpPr>
            <a:cxnSpLocks/>
          </p:cNvCxnSpPr>
          <p:nvPr/>
        </p:nvCxnSpPr>
        <p:spPr>
          <a:xfrm>
            <a:off x="583894" y="1068636"/>
            <a:ext cx="10961783" cy="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24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92333-1940-4F47-AEF9-207F63F7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81382" y="0"/>
            <a:ext cx="9792469" cy="129378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Clergy face various stressors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5F1534-9E7C-4434-ACE4-100932C3A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45376"/>
              </p:ext>
            </p:extLst>
          </p:nvPr>
        </p:nvGraphicFramePr>
        <p:xfrm>
          <a:off x="711700" y="3334007"/>
          <a:ext cx="10706170" cy="3030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1087A0F-8187-3D4D-8247-57C874231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481" y="2584837"/>
            <a:ext cx="1600530" cy="15260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4DAB4FB-BFDB-FB4D-A29A-1C4DEC746C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7661" y="2677033"/>
            <a:ext cx="1422400" cy="14224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0B20005-D705-6A4E-8C5E-2F25DB0276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5982" y="2619271"/>
            <a:ext cx="2271495" cy="16132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2CC9C96-7BDB-8444-AA2A-A54F6865C8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8158" y="2617900"/>
            <a:ext cx="1555497" cy="155965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EE4393-4446-18FF-B485-E12745FC0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E67509-58F6-0454-72CD-902BADB544EA}"/>
              </a:ext>
            </a:extLst>
          </p:cNvPr>
          <p:cNvCxnSpPr>
            <a:cxnSpLocks/>
          </p:cNvCxnSpPr>
          <p:nvPr/>
        </p:nvCxnSpPr>
        <p:spPr>
          <a:xfrm>
            <a:off x="583894" y="1068636"/>
            <a:ext cx="10961783" cy="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58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60DB-BCD4-9D4A-B2BB-BBF3ABF8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0" y="2451742"/>
            <a:ext cx="4358629" cy="1954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hsiuchilee@fuller.edu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185C38-C937-7AEB-27EF-23CE4F22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Google Shape;7945;p98">
            <a:extLst>
              <a:ext uri="{FF2B5EF4-FFF2-40B4-BE49-F238E27FC236}">
                <a16:creationId xmlns:a16="http://schemas.microsoft.com/office/drawing/2014/main" id="{15A74B65-77F7-F505-87ED-328379848DB3}"/>
              </a:ext>
            </a:extLst>
          </p:cNvPr>
          <p:cNvSpPr/>
          <p:nvPr/>
        </p:nvSpPr>
        <p:spPr>
          <a:xfrm>
            <a:off x="2674503" y="2571764"/>
            <a:ext cx="1714617" cy="1714472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EC6737-9A5B-B541-3FAF-0C3AF5434B79}"/>
              </a:ext>
            </a:extLst>
          </p:cNvPr>
          <p:cNvCxnSpPr>
            <a:cxnSpLocks/>
          </p:cNvCxnSpPr>
          <p:nvPr/>
        </p:nvCxnSpPr>
        <p:spPr>
          <a:xfrm>
            <a:off x="5244466" y="2625100"/>
            <a:ext cx="0" cy="170785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44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CFC9D-2BBF-2F47-B033-F4F16E4C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960120"/>
            <a:ext cx="3867912" cy="416966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Work-Family Conflict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(WFC)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5B6F1-F64E-7042-BFB7-5FF6CE9AF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960120"/>
            <a:ext cx="6517958" cy="416966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”A form of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interrole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conflict in which the role pressures from the work and family domains are mutually incompatible in some respect"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Greenhaus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Beutell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1985).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EC8863-FC3A-B1AC-9DF0-96C37B157088}"/>
              </a:ext>
            </a:extLst>
          </p:cNvPr>
          <p:cNvCxnSpPr>
            <a:cxnSpLocks/>
          </p:cNvCxnSpPr>
          <p:nvPr/>
        </p:nvCxnSpPr>
        <p:spPr>
          <a:xfrm>
            <a:off x="4757738" y="1685925"/>
            <a:ext cx="0" cy="2814638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5D1B4-4CE5-948A-C92A-554EEEDF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6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D7CAAD-9964-A846-94A5-786004988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574564"/>
              </p:ext>
            </p:extLst>
          </p:nvPr>
        </p:nvGraphicFramePr>
        <p:xfrm>
          <a:off x="-307694" y="2633920"/>
          <a:ext cx="3693900" cy="2595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D7E1303B-EFE4-E948-B212-6E8B7CB1D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90720"/>
              </p:ext>
            </p:extLst>
          </p:nvPr>
        </p:nvGraphicFramePr>
        <p:xfrm>
          <a:off x="3791215" y="1326366"/>
          <a:ext cx="8095986" cy="4871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3">
                  <a:extLst>
                    <a:ext uri="{9D8B030D-6E8A-4147-A177-3AD203B41FA5}">
                      <a16:colId xmlns:a16="http://schemas.microsoft.com/office/drawing/2014/main" val="3664980773"/>
                    </a:ext>
                  </a:extLst>
                </a:gridCol>
                <a:gridCol w="1025637">
                  <a:extLst>
                    <a:ext uri="{9D8B030D-6E8A-4147-A177-3AD203B41FA5}">
                      <a16:colId xmlns:a16="http://schemas.microsoft.com/office/drawing/2014/main" val="241725041"/>
                    </a:ext>
                  </a:extLst>
                </a:gridCol>
                <a:gridCol w="3306403">
                  <a:extLst>
                    <a:ext uri="{9D8B030D-6E8A-4147-A177-3AD203B41FA5}">
                      <a16:colId xmlns:a16="http://schemas.microsoft.com/office/drawing/2014/main" val="1837585633"/>
                    </a:ext>
                  </a:extLst>
                </a:gridCol>
                <a:gridCol w="3155723">
                  <a:extLst>
                    <a:ext uri="{9D8B030D-6E8A-4147-A177-3AD203B41FA5}">
                      <a16:colId xmlns:a16="http://schemas.microsoft.com/office/drawing/2014/main" val="2433823067"/>
                    </a:ext>
                  </a:extLst>
                </a:gridCol>
              </a:tblGrid>
              <a:tr h="65912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Directionality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876621"/>
                  </a:ext>
                </a:extLst>
              </a:tr>
              <a:tr h="64088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 to Family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Family to 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079457"/>
                  </a:ext>
                </a:extLst>
              </a:tr>
              <a:tr h="18422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  <a:p>
                      <a:pPr algn="ctr" font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ctr" font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algn="ctr" font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Time-Based</a:t>
                      </a: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 to Family</a:t>
                      </a:r>
                    </a:p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Time-Based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Family to work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467941"/>
                  </a:ext>
                </a:extLst>
              </a:tr>
              <a:tr h="17289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Strain-Based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Work to Family</a:t>
                      </a: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Strain-Based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Family to Work</a:t>
                      </a: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13245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4ECA54-2178-1F47-96BB-09107591DA47}"/>
              </a:ext>
            </a:extLst>
          </p:cNvPr>
          <p:cNvSpPr txBox="1"/>
          <p:nvPr/>
        </p:nvSpPr>
        <p:spPr>
          <a:xfrm>
            <a:off x="583894" y="201972"/>
            <a:ext cx="450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types of WFC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0ADCD25-5456-4DDE-8AE2-1C6764498F88}"/>
              </a:ext>
            </a:extLst>
          </p:cNvPr>
          <p:cNvCxnSpPr>
            <a:cxnSpLocks/>
          </p:cNvCxnSpPr>
          <p:nvPr/>
        </p:nvCxnSpPr>
        <p:spPr>
          <a:xfrm>
            <a:off x="583894" y="1068636"/>
            <a:ext cx="10961783" cy="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824A7-A2DD-4662-E7DC-7686E3C5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EB8A12-03FE-AB78-8823-E298A40110B7}"/>
              </a:ext>
            </a:extLst>
          </p:cNvPr>
          <p:cNvSpPr/>
          <p:nvPr/>
        </p:nvSpPr>
        <p:spPr>
          <a:xfrm>
            <a:off x="5537316" y="3520404"/>
            <a:ext cx="3078786" cy="8706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aving to miss out a family dinner due to a hospital visit of a congregant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047C2D-1BFD-277F-A48E-FCA97AD454AA}"/>
              </a:ext>
            </a:extLst>
          </p:cNvPr>
          <p:cNvSpPr/>
          <p:nvPr/>
        </p:nvSpPr>
        <p:spPr>
          <a:xfrm>
            <a:off x="8787647" y="3520404"/>
            <a:ext cx="3015872" cy="8706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aving to miss a meeting or a training opportunity due to family responsibilities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0A1D63-0D1B-2F4C-57F4-B3DDC1C128B1}"/>
              </a:ext>
            </a:extLst>
          </p:cNvPr>
          <p:cNvSpPr/>
          <p:nvPr/>
        </p:nvSpPr>
        <p:spPr>
          <a:xfrm>
            <a:off x="5531814" y="5249109"/>
            <a:ext cx="3078786" cy="8706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Can’t do chores after an emotionally drained workday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098C2C-5F46-C520-536E-0BA42B2C6EC5}"/>
              </a:ext>
            </a:extLst>
          </p:cNvPr>
          <p:cNvSpPr/>
          <p:nvPr/>
        </p:nvSpPr>
        <p:spPr>
          <a:xfrm>
            <a:off x="8800952" y="5229654"/>
            <a:ext cx="3034147" cy="8706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Emotionally preoccupied at work due to family matters</a:t>
            </a:r>
          </a:p>
        </p:txBody>
      </p:sp>
    </p:spTree>
    <p:extLst>
      <p:ext uri="{BB962C8B-B14F-4D97-AF65-F5344CB8AC3E}">
        <p14:creationId xmlns:p14="http://schemas.microsoft.com/office/powerpoint/2010/main" val="14421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4ECA54-2178-1F47-96BB-09107591DA47}"/>
              </a:ext>
            </a:extLst>
          </p:cNvPr>
          <p:cNvSpPr txBox="1"/>
          <p:nvPr/>
        </p:nvSpPr>
        <p:spPr>
          <a:xfrm>
            <a:off x="480841" y="165599"/>
            <a:ext cx="7154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Distress Indicators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0ADCD25-5456-4DDE-8AE2-1C6764498F88}"/>
              </a:ext>
            </a:extLst>
          </p:cNvPr>
          <p:cNvCxnSpPr>
            <a:cxnSpLocks/>
          </p:cNvCxnSpPr>
          <p:nvPr/>
        </p:nvCxnSpPr>
        <p:spPr>
          <a:xfrm>
            <a:off x="583894" y="1068636"/>
            <a:ext cx="10961783" cy="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37DB57B-91BF-2E38-D01E-38CE35B46F87}"/>
              </a:ext>
            </a:extLst>
          </p:cNvPr>
          <p:cNvSpPr/>
          <p:nvPr/>
        </p:nvSpPr>
        <p:spPr>
          <a:xfrm>
            <a:off x="3543208" y="5284553"/>
            <a:ext cx="3371503" cy="145560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(CES-D; Cole et al., 2004)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8CB540-0C10-8118-75CE-466216E33BB4}"/>
              </a:ext>
            </a:extLst>
          </p:cNvPr>
          <p:cNvSpPr/>
          <p:nvPr/>
        </p:nvSpPr>
        <p:spPr>
          <a:xfrm>
            <a:off x="3543209" y="3429000"/>
            <a:ext cx="3371503" cy="145560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Anxiety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(BAI; Beck et al., 1988)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56D2A9-14A3-7D01-B10D-8F032DED5EEB}"/>
              </a:ext>
            </a:extLst>
          </p:cNvPr>
          <p:cNvSpPr/>
          <p:nvPr/>
        </p:nvSpPr>
        <p:spPr>
          <a:xfrm>
            <a:off x="3510153" y="1447342"/>
            <a:ext cx="3437617" cy="145560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Burnout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(MBI; Maslach &amp; Jackson, 1981)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BA3A059-0D8B-8064-3DDF-BF396C0F5E6F}"/>
              </a:ext>
            </a:extLst>
          </p:cNvPr>
          <p:cNvSpPr/>
          <p:nvPr/>
        </p:nvSpPr>
        <p:spPr>
          <a:xfrm>
            <a:off x="7279767" y="1263788"/>
            <a:ext cx="3062861" cy="574736"/>
          </a:xfrm>
          <a:prstGeom prst="roundRect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Exhaustion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AA38EB0-2EEB-750B-0CE7-02947425854B}"/>
              </a:ext>
            </a:extLst>
          </p:cNvPr>
          <p:cNvSpPr/>
          <p:nvPr/>
        </p:nvSpPr>
        <p:spPr>
          <a:xfrm>
            <a:off x="7279767" y="2014261"/>
            <a:ext cx="3062861" cy="574736"/>
          </a:xfrm>
          <a:prstGeom prst="roundRect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Depersonalization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1001A91-D092-5EAA-6DD6-BE3B97A4BFD2}"/>
              </a:ext>
            </a:extLst>
          </p:cNvPr>
          <p:cNvSpPr/>
          <p:nvPr/>
        </p:nvSpPr>
        <p:spPr>
          <a:xfrm>
            <a:off x="7302397" y="2709487"/>
            <a:ext cx="4243280" cy="574736"/>
          </a:xfrm>
          <a:prstGeom prst="roundRect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Personal Accomplishment</a:t>
            </a:r>
          </a:p>
        </p:txBody>
      </p:sp>
      <p:grpSp>
        <p:nvGrpSpPr>
          <p:cNvPr id="12" name="Google Shape;7072;p96">
            <a:extLst>
              <a:ext uri="{FF2B5EF4-FFF2-40B4-BE49-F238E27FC236}">
                <a16:creationId xmlns:a16="http://schemas.microsoft.com/office/drawing/2014/main" id="{7BD32383-56CD-70FD-D00C-CCDE36EA195D}"/>
              </a:ext>
            </a:extLst>
          </p:cNvPr>
          <p:cNvGrpSpPr/>
          <p:nvPr/>
        </p:nvGrpSpPr>
        <p:grpSpPr>
          <a:xfrm>
            <a:off x="2532546" y="3960819"/>
            <a:ext cx="729190" cy="632957"/>
            <a:chOff x="-28462125" y="3199700"/>
            <a:chExt cx="298550" cy="259150"/>
          </a:xfrm>
        </p:grpSpPr>
        <p:sp>
          <p:nvSpPr>
            <p:cNvPr id="13" name="Google Shape;7073;p96">
              <a:extLst>
                <a:ext uri="{FF2B5EF4-FFF2-40B4-BE49-F238E27FC236}">
                  <a16:creationId xmlns:a16="http://schemas.microsoft.com/office/drawing/2014/main" id="{147E5F9E-1F2D-E8C7-C5D5-A5A9FA70F566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74;p96">
              <a:extLst>
                <a:ext uri="{FF2B5EF4-FFF2-40B4-BE49-F238E27FC236}">
                  <a16:creationId xmlns:a16="http://schemas.microsoft.com/office/drawing/2014/main" id="{0C6DB672-8312-7542-4318-09B2C421CBE0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075;p96">
              <a:extLst>
                <a:ext uri="{FF2B5EF4-FFF2-40B4-BE49-F238E27FC236}">
                  <a16:creationId xmlns:a16="http://schemas.microsoft.com/office/drawing/2014/main" id="{2D19C37A-E47A-6FD9-53DB-9D66B032B981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7647;p97">
            <a:extLst>
              <a:ext uri="{FF2B5EF4-FFF2-40B4-BE49-F238E27FC236}">
                <a16:creationId xmlns:a16="http://schemas.microsoft.com/office/drawing/2014/main" id="{8A89E267-D33F-BF71-3C16-EF174DF1BC35}"/>
              </a:ext>
            </a:extLst>
          </p:cNvPr>
          <p:cNvGrpSpPr/>
          <p:nvPr/>
        </p:nvGrpSpPr>
        <p:grpSpPr>
          <a:xfrm>
            <a:off x="2480110" y="1810400"/>
            <a:ext cx="721496" cy="723454"/>
            <a:chOff x="1674750" y="3254050"/>
            <a:chExt cx="294575" cy="295375"/>
          </a:xfrm>
        </p:grpSpPr>
        <p:sp>
          <p:nvSpPr>
            <p:cNvPr id="17" name="Google Shape;7648;p97">
              <a:extLst>
                <a:ext uri="{FF2B5EF4-FFF2-40B4-BE49-F238E27FC236}">
                  <a16:creationId xmlns:a16="http://schemas.microsoft.com/office/drawing/2014/main" id="{300892FC-3709-4747-8BF3-2B2B2D8BBD0E}"/>
                </a:ext>
              </a:extLst>
            </p:cNvPr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649;p97">
              <a:extLst>
                <a:ext uri="{FF2B5EF4-FFF2-40B4-BE49-F238E27FC236}">
                  <a16:creationId xmlns:a16="http://schemas.microsoft.com/office/drawing/2014/main" id="{6666E5F6-1A13-9EE4-362A-C78336A112F2}"/>
                </a:ext>
              </a:extLst>
            </p:cNvPr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650;p97">
              <a:extLst>
                <a:ext uri="{FF2B5EF4-FFF2-40B4-BE49-F238E27FC236}">
                  <a16:creationId xmlns:a16="http://schemas.microsoft.com/office/drawing/2014/main" id="{B7344CC0-2B19-5EEC-1700-50311A876FEC}"/>
                </a:ext>
              </a:extLst>
            </p:cNvPr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7585;p97">
            <a:extLst>
              <a:ext uri="{FF2B5EF4-FFF2-40B4-BE49-F238E27FC236}">
                <a16:creationId xmlns:a16="http://schemas.microsoft.com/office/drawing/2014/main" id="{949580D0-DEEC-3A69-389A-AEFB99598900}"/>
              </a:ext>
            </a:extLst>
          </p:cNvPr>
          <p:cNvGrpSpPr/>
          <p:nvPr/>
        </p:nvGrpSpPr>
        <p:grpSpPr>
          <a:xfrm>
            <a:off x="2614165" y="5588106"/>
            <a:ext cx="633038" cy="721254"/>
            <a:chOff x="4645650" y="3962900"/>
            <a:chExt cx="259950" cy="296175"/>
          </a:xfrm>
        </p:grpSpPr>
        <p:sp>
          <p:nvSpPr>
            <p:cNvPr id="21" name="Google Shape;7586;p97">
              <a:extLst>
                <a:ext uri="{FF2B5EF4-FFF2-40B4-BE49-F238E27FC236}">
                  <a16:creationId xmlns:a16="http://schemas.microsoft.com/office/drawing/2014/main" id="{7925F892-DD1D-F9AF-6D78-371388C98DDA}"/>
                </a:ext>
              </a:extLst>
            </p:cNvPr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587;p97">
              <a:extLst>
                <a:ext uri="{FF2B5EF4-FFF2-40B4-BE49-F238E27FC236}">
                  <a16:creationId xmlns:a16="http://schemas.microsoft.com/office/drawing/2014/main" id="{D6E500CA-C949-DB1A-5236-CF27A369CA23}"/>
                </a:ext>
              </a:extLst>
            </p:cNvPr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88;p97">
              <a:extLst>
                <a:ext uri="{FF2B5EF4-FFF2-40B4-BE49-F238E27FC236}">
                  <a16:creationId xmlns:a16="http://schemas.microsoft.com/office/drawing/2014/main" id="{BAE107A5-F481-A8BA-2356-1D9F1FB045F8}"/>
                </a:ext>
              </a:extLst>
            </p:cNvPr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589;p97">
              <a:extLst>
                <a:ext uri="{FF2B5EF4-FFF2-40B4-BE49-F238E27FC236}">
                  <a16:creationId xmlns:a16="http://schemas.microsoft.com/office/drawing/2014/main" id="{B7B25BD4-F4AF-31E7-442C-DBDC63D30219}"/>
                </a:ext>
              </a:extLst>
            </p:cNvPr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590;p97">
              <a:extLst>
                <a:ext uri="{FF2B5EF4-FFF2-40B4-BE49-F238E27FC236}">
                  <a16:creationId xmlns:a16="http://schemas.microsoft.com/office/drawing/2014/main" id="{C57D04D3-918A-6F7C-F6F6-022D33872367}"/>
                </a:ext>
              </a:extLst>
            </p:cNvPr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591;p97">
              <a:extLst>
                <a:ext uri="{FF2B5EF4-FFF2-40B4-BE49-F238E27FC236}">
                  <a16:creationId xmlns:a16="http://schemas.microsoft.com/office/drawing/2014/main" id="{924F4C5C-ED32-CFB4-1D22-AE8949A3A321}"/>
                </a:ext>
              </a:extLst>
            </p:cNvPr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35E54C33-98A6-EEB6-32A9-7A93D48C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6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4ECA54-2178-1F47-96BB-09107591DA47}"/>
              </a:ext>
            </a:extLst>
          </p:cNvPr>
          <p:cNvSpPr txBox="1"/>
          <p:nvPr/>
        </p:nvSpPr>
        <p:spPr>
          <a:xfrm>
            <a:off x="480841" y="165599"/>
            <a:ext cx="5348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Well-Being Indicators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0ADCD25-5456-4DDE-8AE2-1C6764498F88}"/>
              </a:ext>
            </a:extLst>
          </p:cNvPr>
          <p:cNvCxnSpPr>
            <a:cxnSpLocks/>
          </p:cNvCxnSpPr>
          <p:nvPr/>
        </p:nvCxnSpPr>
        <p:spPr>
          <a:xfrm>
            <a:off x="583894" y="1068636"/>
            <a:ext cx="10961783" cy="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37DB57B-91BF-2E38-D01E-38CE35B46F87}"/>
              </a:ext>
            </a:extLst>
          </p:cNvPr>
          <p:cNvSpPr/>
          <p:nvPr/>
        </p:nvSpPr>
        <p:spPr>
          <a:xfrm>
            <a:off x="4594768" y="5284553"/>
            <a:ext cx="3924391" cy="1455609"/>
          </a:xfrm>
          <a:prstGeom prst="roundRect">
            <a:avLst/>
          </a:prstGeom>
          <a:ln w="28575">
            <a:solidFill>
              <a:srgbClr val="0689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Flourishing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(Diener et al., 2010)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8CB540-0C10-8118-75CE-466216E33BB4}"/>
              </a:ext>
            </a:extLst>
          </p:cNvPr>
          <p:cNvSpPr/>
          <p:nvPr/>
        </p:nvSpPr>
        <p:spPr>
          <a:xfrm>
            <a:off x="4533809" y="3429000"/>
            <a:ext cx="3924391" cy="1455609"/>
          </a:xfrm>
          <a:prstGeom prst="roundRect">
            <a:avLst/>
          </a:prstGeom>
          <a:ln w="28575">
            <a:solidFill>
              <a:srgbClr val="0689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Spiritual Well-Being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Proeschold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-Bell et al., 2014)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56D2A9-14A3-7D01-B10D-8F032DED5EEB}"/>
              </a:ext>
            </a:extLst>
          </p:cNvPr>
          <p:cNvSpPr/>
          <p:nvPr/>
        </p:nvSpPr>
        <p:spPr>
          <a:xfrm>
            <a:off x="4515993" y="1447342"/>
            <a:ext cx="3957447" cy="1455609"/>
          </a:xfrm>
          <a:prstGeom prst="roundRect">
            <a:avLst/>
          </a:prstGeom>
          <a:ln w="28575">
            <a:solidFill>
              <a:srgbClr val="0689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Satisfaction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(Diener et al., 1985)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34CE1-8EC8-DB27-909B-83021ECF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oogle Shape;6510;p95">
            <a:extLst>
              <a:ext uri="{FF2B5EF4-FFF2-40B4-BE49-F238E27FC236}">
                <a16:creationId xmlns:a16="http://schemas.microsoft.com/office/drawing/2014/main" id="{6DA072FE-4E65-E933-5731-E62193E5A2EB}"/>
              </a:ext>
            </a:extLst>
          </p:cNvPr>
          <p:cNvGrpSpPr/>
          <p:nvPr/>
        </p:nvGrpSpPr>
        <p:grpSpPr>
          <a:xfrm>
            <a:off x="3330345" y="1707567"/>
            <a:ext cx="721495" cy="799970"/>
            <a:chOff x="3300325" y="249875"/>
            <a:chExt cx="433725" cy="480900"/>
          </a:xfrm>
        </p:grpSpPr>
        <p:sp>
          <p:nvSpPr>
            <p:cNvPr id="27" name="Google Shape;6511;p95">
              <a:extLst>
                <a:ext uri="{FF2B5EF4-FFF2-40B4-BE49-F238E27FC236}">
                  <a16:creationId xmlns:a16="http://schemas.microsoft.com/office/drawing/2014/main" id="{77157CE8-53D0-627B-0B81-D673F7A487C7}"/>
                </a:ext>
              </a:extLst>
            </p:cNvPr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6512;p95">
              <a:extLst>
                <a:ext uri="{FF2B5EF4-FFF2-40B4-BE49-F238E27FC236}">
                  <a16:creationId xmlns:a16="http://schemas.microsoft.com/office/drawing/2014/main" id="{CB421D19-11AD-C3A0-813C-18F8118C4769}"/>
                </a:ext>
              </a:extLst>
            </p:cNvPr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6513;p95">
              <a:extLst>
                <a:ext uri="{FF2B5EF4-FFF2-40B4-BE49-F238E27FC236}">
                  <a16:creationId xmlns:a16="http://schemas.microsoft.com/office/drawing/2014/main" id="{B918D9E3-7DC2-F3B4-2688-4111BE8BDFD5}"/>
                </a:ext>
              </a:extLst>
            </p:cNvPr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" name="Google Shape;6514;p95">
              <a:extLst>
                <a:ext uri="{FF2B5EF4-FFF2-40B4-BE49-F238E27FC236}">
                  <a16:creationId xmlns:a16="http://schemas.microsoft.com/office/drawing/2014/main" id="{6EAAF57E-0023-9CD7-EA64-A1B91925ABFA}"/>
                </a:ext>
              </a:extLst>
            </p:cNvPr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" name="Google Shape;6515;p95">
              <a:extLst>
                <a:ext uri="{FF2B5EF4-FFF2-40B4-BE49-F238E27FC236}">
                  <a16:creationId xmlns:a16="http://schemas.microsoft.com/office/drawing/2014/main" id="{835F449C-2049-8AFE-E1BF-085989FD23AF}"/>
                </a:ext>
              </a:extLst>
            </p:cNvPr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" name="Google Shape;6516;p95">
              <a:extLst>
                <a:ext uri="{FF2B5EF4-FFF2-40B4-BE49-F238E27FC236}">
                  <a16:creationId xmlns:a16="http://schemas.microsoft.com/office/drawing/2014/main" id="{3F27FECE-DF61-FC94-1DEB-37CC0620902B}"/>
                </a:ext>
              </a:extLst>
            </p:cNvPr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068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33" name="Google Shape;9079;p100">
            <a:extLst>
              <a:ext uri="{FF2B5EF4-FFF2-40B4-BE49-F238E27FC236}">
                <a16:creationId xmlns:a16="http://schemas.microsoft.com/office/drawing/2014/main" id="{7B6D030E-12A1-0376-8909-8D188F6E3A68}"/>
              </a:ext>
            </a:extLst>
          </p:cNvPr>
          <p:cNvGrpSpPr/>
          <p:nvPr/>
        </p:nvGrpSpPr>
        <p:grpSpPr>
          <a:xfrm>
            <a:off x="3330345" y="5761773"/>
            <a:ext cx="679907" cy="678179"/>
            <a:chOff x="-20946600" y="3317850"/>
            <a:chExt cx="304825" cy="304050"/>
          </a:xfrm>
        </p:grpSpPr>
        <p:sp>
          <p:nvSpPr>
            <p:cNvPr id="34" name="Google Shape;9080;p100">
              <a:extLst>
                <a:ext uri="{FF2B5EF4-FFF2-40B4-BE49-F238E27FC236}">
                  <a16:creationId xmlns:a16="http://schemas.microsoft.com/office/drawing/2014/main" id="{943E8670-CCF7-23CB-310A-A1FA062DEF16}"/>
                </a:ext>
              </a:extLst>
            </p:cNvPr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rgbClr val="068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9081;p100">
              <a:extLst>
                <a:ext uri="{FF2B5EF4-FFF2-40B4-BE49-F238E27FC236}">
                  <a16:creationId xmlns:a16="http://schemas.microsoft.com/office/drawing/2014/main" id="{FFD20B34-0182-CE8B-FA80-A4275D5F8EA3}"/>
                </a:ext>
              </a:extLst>
            </p:cNvPr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082;p100">
              <a:extLst>
                <a:ext uri="{FF2B5EF4-FFF2-40B4-BE49-F238E27FC236}">
                  <a16:creationId xmlns:a16="http://schemas.microsoft.com/office/drawing/2014/main" id="{5A7D6CF6-1C08-BD76-3A35-845E14209402}"/>
                </a:ext>
              </a:extLst>
            </p:cNvPr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8999;p100">
            <a:extLst>
              <a:ext uri="{FF2B5EF4-FFF2-40B4-BE49-F238E27FC236}">
                <a16:creationId xmlns:a16="http://schemas.microsoft.com/office/drawing/2014/main" id="{B603B78C-BA50-E1A3-F39B-7A362F614813}"/>
              </a:ext>
            </a:extLst>
          </p:cNvPr>
          <p:cNvGrpSpPr/>
          <p:nvPr/>
        </p:nvGrpSpPr>
        <p:grpSpPr>
          <a:xfrm>
            <a:off x="3339335" y="3905048"/>
            <a:ext cx="742985" cy="691530"/>
            <a:chOff x="-21322300" y="4077125"/>
            <a:chExt cx="307200" cy="285925"/>
          </a:xfrm>
        </p:grpSpPr>
        <p:sp>
          <p:nvSpPr>
            <p:cNvPr id="38" name="Google Shape;9000;p100">
              <a:extLst>
                <a:ext uri="{FF2B5EF4-FFF2-40B4-BE49-F238E27FC236}">
                  <a16:creationId xmlns:a16="http://schemas.microsoft.com/office/drawing/2014/main" id="{D6783CB8-CCA2-EB70-CCB7-5C141EE4D4D6}"/>
                </a:ext>
              </a:extLst>
            </p:cNvPr>
            <p:cNvSpPr/>
            <p:nvPr/>
          </p:nvSpPr>
          <p:spPr>
            <a:xfrm>
              <a:off x="-21177375" y="407712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001;p100">
              <a:extLst>
                <a:ext uri="{FF2B5EF4-FFF2-40B4-BE49-F238E27FC236}">
                  <a16:creationId xmlns:a16="http://schemas.microsoft.com/office/drawing/2014/main" id="{EC20D431-F034-DEBB-B0E5-D5B7947394DC}"/>
                </a:ext>
              </a:extLst>
            </p:cNvPr>
            <p:cNvSpPr/>
            <p:nvPr/>
          </p:nvSpPr>
          <p:spPr>
            <a:xfrm>
              <a:off x="-21279775" y="4117475"/>
              <a:ext cx="46500" cy="44525"/>
            </a:xfrm>
            <a:custGeom>
              <a:avLst/>
              <a:gdLst/>
              <a:ahLst/>
              <a:cxnLst/>
              <a:rect l="l" t="t" r="r" b="b"/>
              <a:pathLst>
                <a:path w="1860" h="178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002;p100">
              <a:extLst>
                <a:ext uri="{FF2B5EF4-FFF2-40B4-BE49-F238E27FC236}">
                  <a16:creationId xmlns:a16="http://schemas.microsoft.com/office/drawing/2014/main" id="{0DC64251-13E6-1D02-38CF-05FAC22B1959}"/>
                </a:ext>
              </a:extLst>
            </p:cNvPr>
            <p:cNvSpPr/>
            <p:nvPr/>
          </p:nvSpPr>
          <p:spPr>
            <a:xfrm>
              <a:off x="-21103350" y="4117475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003;p100">
              <a:extLst>
                <a:ext uri="{FF2B5EF4-FFF2-40B4-BE49-F238E27FC236}">
                  <a16:creationId xmlns:a16="http://schemas.microsoft.com/office/drawing/2014/main" id="{FC2EB01D-6CC4-919F-51A9-7335F70B7ADE}"/>
                </a:ext>
              </a:extLst>
            </p:cNvPr>
            <p:cNvSpPr/>
            <p:nvPr/>
          </p:nvSpPr>
          <p:spPr>
            <a:xfrm>
              <a:off x="-21137225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004;p100">
              <a:extLst>
                <a:ext uri="{FF2B5EF4-FFF2-40B4-BE49-F238E27FC236}">
                  <a16:creationId xmlns:a16="http://schemas.microsoft.com/office/drawing/2014/main" id="{FECFDBDF-B06C-1471-86E1-47FC14BD4FA3}"/>
                </a:ext>
              </a:extLst>
            </p:cNvPr>
            <p:cNvSpPr/>
            <p:nvPr/>
          </p:nvSpPr>
          <p:spPr>
            <a:xfrm>
              <a:off x="-21227800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005;p100">
              <a:extLst>
                <a:ext uri="{FF2B5EF4-FFF2-40B4-BE49-F238E27FC236}">
                  <a16:creationId xmlns:a16="http://schemas.microsoft.com/office/drawing/2014/main" id="{3943B48D-46DD-20CA-31D9-6CA01E5AC333}"/>
                </a:ext>
              </a:extLst>
            </p:cNvPr>
            <p:cNvSpPr/>
            <p:nvPr/>
          </p:nvSpPr>
          <p:spPr>
            <a:xfrm>
              <a:off x="-21319950" y="4219675"/>
              <a:ext cx="53600" cy="18150"/>
            </a:xfrm>
            <a:custGeom>
              <a:avLst/>
              <a:gdLst/>
              <a:ahLst/>
              <a:cxnLst/>
              <a:rect l="l" t="t" r="r" b="b"/>
              <a:pathLst>
                <a:path w="214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006;p100">
              <a:extLst>
                <a:ext uri="{FF2B5EF4-FFF2-40B4-BE49-F238E27FC236}">
                  <a16:creationId xmlns:a16="http://schemas.microsoft.com/office/drawing/2014/main" id="{93FE29F5-EEDE-FC68-4FA3-394E3023DED7}"/>
                </a:ext>
              </a:extLst>
            </p:cNvPr>
            <p:cNvSpPr/>
            <p:nvPr/>
          </p:nvSpPr>
          <p:spPr>
            <a:xfrm>
              <a:off x="-21070275" y="42196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007;p100">
              <a:extLst>
                <a:ext uri="{FF2B5EF4-FFF2-40B4-BE49-F238E27FC236}">
                  <a16:creationId xmlns:a16="http://schemas.microsoft.com/office/drawing/2014/main" id="{C5A2F8D8-D1E9-82C9-8BD5-F0A91788BE5E}"/>
                </a:ext>
              </a:extLst>
            </p:cNvPr>
            <p:cNvSpPr/>
            <p:nvPr/>
          </p:nvSpPr>
          <p:spPr>
            <a:xfrm>
              <a:off x="-21078925" y="4171825"/>
              <a:ext cx="37025" cy="25175"/>
            </a:xfrm>
            <a:custGeom>
              <a:avLst/>
              <a:gdLst/>
              <a:ahLst/>
              <a:cxnLst/>
              <a:rect l="l" t="t" r="r" b="b"/>
              <a:pathLst>
                <a:path w="1481" h="1007" extrusionOk="0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08;p100">
              <a:extLst>
                <a:ext uri="{FF2B5EF4-FFF2-40B4-BE49-F238E27FC236}">
                  <a16:creationId xmlns:a16="http://schemas.microsoft.com/office/drawing/2014/main" id="{4C3B439F-E96D-5B26-A688-4FDA4BC8920F}"/>
                </a:ext>
              </a:extLst>
            </p:cNvPr>
            <p:cNvSpPr/>
            <p:nvPr/>
          </p:nvSpPr>
          <p:spPr>
            <a:xfrm>
              <a:off x="-21294750" y="4172625"/>
              <a:ext cx="37850" cy="25150"/>
            </a:xfrm>
            <a:custGeom>
              <a:avLst/>
              <a:gdLst/>
              <a:ahLst/>
              <a:cxnLst/>
              <a:rect l="l" t="t" r="r" b="b"/>
              <a:pathLst>
                <a:path w="1514" h="1006" extrusionOk="0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09;p100">
              <a:extLst>
                <a:ext uri="{FF2B5EF4-FFF2-40B4-BE49-F238E27FC236}">
                  <a16:creationId xmlns:a16="http://schemas.microsoft.com/office/drawing/2014/main" id="{14E9E129-7006-B437-3833-5ACE8487A41E}"/>
                </a:ext>
              </a:extLst>
            </p:cNvPr>
            <p:cNvSpPr/>
            <p:nvPr/>
          </p:nvSpPr>
          <p:spPr>
            <a:xfrm>
              <a:off x="-21321525" y="4328375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068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010;p100">
              <a:extLst>
                <a:ext uri="{FF2B5EF4-FFF2-40B4-BE49-F238E27FC236}">
                  <a16:creationId xmlns:a16="http://schemas.microsoft.com/office/drawing/2014/main" id="{072EB3CB-EC78-3ADE-6756-D3128F068BBE}"/>
                </a:ext>
              </a:extLst>
            </p:cNvPr>
            <p:cNvSpPr/>
            <p:nvPr/>
          </p:nvSpPr>
          <p:spPr>
            <a:xfrm>
              <a:off x="-21321525" y="4292150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011;p100">
              <a:extLst>
                <a:ext uri="{FF2B5EF4-FFF2-40B4-BE49-F238E27FC236}">
                  <a16:creationId xmlns:a16="http://schemas.microsoft.com/office/drawing/2014/main" id="{D0B68804-5DBD-417C-56BA-596D55F33314}"/>
                </a:ext>
              </a:extLst>
            </p:cNvPr>
            <p:cNvSpPr/>
            <p:nvPr/>
          </p:nvSpPr>
          <p:spPr>
            <a:xfrm>
              <a:off x="-21322300" y="4148000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rgbClr val="068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3686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4ECA54-2178-1F47-96BB-09107591DA47}"/>
              </a:ext>
            </a:extLst>
          </p:cNvPr>
          <p:cNvSpPr txBox="1"/>
          <p:nvPr/>
        </p:nvSpPr>
        <p:spPr>
          <a:xfrm>
            <a:off x="583894" y="201972"/>
            <a:ext cx="450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Hypothesized Model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0ADCD25-5456-4DDE-8AE2-1C6764498F88}"/>
              </a:ext>
            </a:extLst>
          </p:cNvPr>
          <p:cNvCxnSpPr>
            <a:cxnSpLocks/>
          </p:cNvCxnSpPr>
          <p:nvPr/>
        </p:nvCxnSpPr>
        <p:spPr>
          <a:xfrm>
            <a:off x="583894" y="1068636"/>
            <a:ext cx="10961783" cy="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824A7-A2DD-4662-E7DC-7686E3C5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1592FFC2-E4B8-AC9F-310D-4F6DF208D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94" b="2295"/>
          <a:stretch/>
        </p:blipFill>
        <p:spPr>
          <a:xfrm>
            <a:off x="1158241" y="1090255"/>
            <a:ext cx="9820990" cy="5652837"/>
          </a:xfrm>
        </p:spPr>
      </p:pic>
    </p:spTree>
    <p:extLst>
      <p:ext uri="{BB962C8B-B14F-4D97-AF65-F5344CB8AC3E}">
        <p14:creationId xmlns:p14="http://schemas.microsoft.com/office/powerpoint/2010/main" val="404358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4ECA54-2178-1F47-96BB-09107591DA47}"/>
              </a:ext>
            </a:extLst>
          </p:cNvPr>
          <p:cNvSpPr txBox="1"/>
          <p:nvPr/>
        </p:nvSpPr>
        <p:spPr>
          <a:xfrm>
            <a:off x="583894" y="201972"/>
            <a:ext cx="841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Clergy Sample from Taiwan,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336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0ADCD25-5456-4DDE-8AE2-1C6764498F88}"/>
              </a:ext>
            </a:extLst>
          </p:cNvPr>
          <p:cNvCxnSpPr>
            <a:cxnSpLocks/>
          </p:cNvCxnSpPr>
          <p:nvPr/>
        </p:nvCxnSpPr>
        <p:spPr>
          <a:xfrm>
            <a:off x="583894" y="1068636"/>
            <a:ext cx="10961783" cy="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824A7-A2DD-4662-E7DC-7686E3C5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A36D4F-5B1F-BAFD-F161-E8817A7F3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38" y="1173455"/>
            <a:ext cx="9473849" cy="16346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Age: 24-75 (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46.3,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11.5)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in ministry:1 to 40 years (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11.9,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10.2)</a:t>
            </a:r>
            <a:r>
              <a:rPr lang="en-US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Denominations:  </a:t>
            </a:r>
            <a:r>
              <a:rPr lang="zh-TW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15633F-803A-5962-0DF8-6C4CBC664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363" y="3261517"/>
            <a:ext cx="3040060" cy="3040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393C32-528F-EB47-E741-BB54B5BBC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0" y="3200400"/>
            <a:ext cx="3036741" cy="3036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205E38-EB30-F519-361F-800D17507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735" y="3257552"/>
            <a:ext cx="3103112" cy="3103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36F5B-AA5A-AE93-AE7E-DB9C5F0FA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3878" y="3331914"/>
            <a:ext cx="3040060" cy="30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4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60D0D-A003-A57F-6333-FEC2909CE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286" y="1236336"/>
            <a:ext cx="8934701" cy="47948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top three stressors you experienced as a clergy/therapist/researcher? </a:t>
            </a:r>
          </a:p>
          <a:p>
            <a:pPr>
              <a:lnSpc>
                <a:spcPct val="14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following four types of work family conflict, which one do you relate the most? Why?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Time-based work to family 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Time-based family to work 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Strain-based work to family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Strain-based family to work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7476;p97">
            <a:extLst>
              <a:ext uri="{FF2B5EF4-FFF2-40B4-BE49-F238E27FC236}">
                <a16:creationId xmlns:a16="http://schemas.microsoft.com/office/drawing/2014/main" id="{A039392C-97F4-7E14-DF1B-0AEA60F76FFC}"/>
              </a:ext>
            </a:extLst>
          </p:cNvPr>
          <p:cNvGrpSpPr/>
          <p:nvPr/>
        </p:nvGrpSpPr>
        <p:grpSpPr>
          <a:xfrm>
            <a:off x="838201" y="2637645"/>
            <a:ext cx="1356514" cy="1305705"/>
            <a:chOff x="580725" y="3617925"/>
            <a:chExt cx="299325" cy="297375"/>
          </a:xfrm>
        </p:grpSpPr>
        <p:sp>
          <p:nvSpPr>
            <p:cNvPr id="5" name="Google Shape;7477;p97">
              <a:extLst>
                <a:ext uri="{FF2B5EF4-FFF2-40B4-BE49-F238E27FC236}">
                  <a16:creationId xmlns:a16="http://schemas.microsoft.com/office/drawing/2014/main" id="{3B7C60DB-F7F2-326E-406C-EE34A67465C0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478;p97">
              <a:extLst>
                <a:ext uri="{FF2B5EF4-FFF2-40B4-BE49-F238E27FC236}">
                  <a16:creationId xmlns:a16="http://schemas.microsoft.com/office/drawing/2014/main" id="{44381267-ECB1-289F-71F6-0A7920052AA4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479;p97">
              <a:extLst>
                <a:ext uri="{FF2B5EF4-FFF2-40B4-BE49-F238E27FC236}">
                  <a16:creationId xmlns:a16="http://schemas.microsoft.com/office/drawing/2014/main" id="{B577E441-FAED-539F-0057-6117EB1BB766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480;p97">
              <a:extLst>
                <a:ext uri="{FF2B5EF4-FFF2-40B4-BE49-F238E27FC236}">
                  <a16:creationId xmlns:a16="http://schemas.microsoft.com/office/drawing/2014/main" id="{4246069A-8213-E8FB-0D85-3C981273AB86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481;p97">
              <a:extLst>
                <a:ext uri="{FF2B5EF4-FFF2-40B4-BE49-F238E27FC236}">
                  <a16:creationId xmlns:a16="http://schemas.microsoft.com/office/drawing/2014/main" id="{466074C2-97E0-9839-A042-F61BF4C617C5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834C92-D2FE-1369-2B8F-7B29CE5BCC8F}"/>
              </a:ext>
            </a:extLst>
          </p:cNvPr>
          <p:cNvCxnSpPr>
            <a:cxnSpLocks/>
          </p:cNvCxnSpPr>
          <p:nvPr/>
        </p:nvCxnSpPr>
        <p:spPr>
          <a:xfrm>
            <a:off x="2943226" y="2378375"/>
            <a:ext cx="0" cy="1707850"/>
          </a:xfrm>
          <a:prstGeom prst="line">
            <a:avLst/>
          </a:prstGeom>
          <a:ln w="19050">
            <a:solidFill>
              <a:srgbClr val="DC7F05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AF4D7E4-0ED0-BD6C-BAA7-45422A7F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86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3426</TotalTime>
  <Words>673</Words>
  <Application>Microsoft Macintosh PowerPoint</Application>
  <PresentationFormat>Widescreen</PresentationFormat>
  <Paragraphs>124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Clergy Work-Family Conflict, Psychological Distress, and Well-Being   Martin Lee  hsiuchilee@fuller.edu </vt:lpstr>
      <vt:lpstr>Clergy face various stressors</vt:lpstr>
      <vt:lpstr>Work-Family Conflict (WFC)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Demographics that Impacted Clergy’s Well-Being</vt:lpstr>
      <vt:lpstr>PowerPoint Presentation</vt:lpstr>
      <vt:lpstr>PowerPoint Presentation</vt:lpstr>
      <vt:lpstr>PowerPoint Presentation</vt:lpstr>
      <vt:lpstr>Implications</vt:lpstr>
      <vt:lpstr>Implications</vt:lpstr>
      <vt:lpstr>Implications</vt:lpstr>
      <vt:lpstr>Reference</vt:lpstr>
      <vt:lpstr>Thank you! Q&amp;A hsiuchilee@fuller.edu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between Work-Family Conflict, positive and negative mental health outcomes among Taiwanese pastors </dc:title>
  <dc:creator>Li, Howard</dc:creator>
  <cp:lastModifiedBy>Li, Howard</cp:lastModifiedBy>
  <cp:revision>56</cp:revision>
  <dcterms:created xsi:type="dcterms:W3CDTF">2021-03-10T02:50:07Z</dcterms:created>
  <dcterms:modified xsi:type="dcterms:W3CDTF">2023-05-08T20:50:24Z</dcterms:modified>
</cp:coreProperties>
</file>