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986" r:id="rId2"/>
    <p:sldId id="280" r:id="rId3"/>
    <p:sldId id="992" r:id="rId4"/>
    <p:sldId id="1024" r:id="rId5"/>
    <p:sldId id="998" r:id="rId6"/>
    <p:sldId id="1020" r:id="rId7"/>
    <p:sldId id="1021" r:id="rId8"/>
    <p:sldId id="1023" r:id="rId9"/>
    <p:sldId id="1022" r:id="rId10"/>
    <p:sldId id="1006" r:id="rId11"/>
    <p:sldId id="997" r:id="rId12"/>
    <p:sldId id="7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0F0A17-9453-8C4F-ACBA-21DE5BD71C01}">
          <p14:sldIdLst>
            <p14:sldId id="986"/>
            <p14:sldId id="280"/>
            <p14:sldId id="992"/>
            <p14:sldId id="1024"/>
            <p14:sldId id="998"/>
            <p14:sldId id="1020"/>
            <p14:sldId id="1021"/>
            <p14:sldId id="1023"/>
            <p14:sldId id="1022"/>
            <p14:sldId id="1006"/>
            <p14:sldId id="997"/>
            <p14:sldId id="7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F34"/>
    <a:srgbClr val="1E9C90"/>
    <a:srgbClr val="1D8FC1"/>
    <a:srgbClr val="006257"/>
    <a:srgbClr val="006C60"/>
    <a:srgbClr val="CDD3DB"/>
    <a:srgbClr val="00544A"/>
    <a:srgbClr val="00584F"/>
    <a:srgbClr val="00685E"/>
    <a:srgbClr val="006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44"/>
    <p:restoredTop sz="94674"/>
  </p:normalViewPr>
  <p:slideViewPr>
    <p:cSldViewPr snapToGrid="0" snapToObjects="1" showGuides="1">
      <p:cViewPr varScale="1">
        <p:scale>
          <a:sx n="54" d="100"/>
          <a:sy n="54" d="100"/>
        </p:scale>
        <p:origin x="240" y="134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9DB73-A85F-4858-9A23-45EA29859F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E6C6BE-2130-4AF0-9E47-C6A201018E30}">
      <dgm:prSet custT="1"/>
      <dgm:spPr/>
      <dgm:t>
        <a:bodyPr/>
        <a:lstStyle/>
        <a:p>
          <a:r>
            <a:rPr lang="en-CA" sz="1800" b="1" dirty="0"/>
            <a:t>Canadian online survey - </a:t>
          </a:r>
          <a:r>
            <a:rPr lang="en-CA" sz="1800" dirty="0"/>
            <a:t>completed by 519 clerics of diverse ages, genders, denominations, and roles.</a:t>
          </a:r>
          <a:endParaRPr lang="en-US" sz="1800" dirty="0"/>
        </a:p>
      </dgm:t>
    </dgm:pt>
    <dgm:pt modelId="{4CCFD935-7F9C-4EA3-B84E-5799B4F4A1C2}" type="parTrans" cxnId="{3F9C9E9B-556D-4884-A6C8-57DEC75599BF}">
      <dgm:prSet/>
      <dgm:spPr/>
      <dgm:t>
        <a:bodyPr/>
        <a:lstStyle/>
        <a:p>
          <a:endParaRPr lang="en-US"/>
        </a:p>
      </dgm:t>
    </dgm:pt>
    <dgm:pt modelId="{B9B2F574-4296-41A9-AC24-726DDB90ECD8}" type="sibTrans" cxnId="{3F9C9E9B-556D-4884-A6C8-57DEC75599BF}">
      <dgm:prSet/>
      <dgm:spPr/>
      <dgm:t>
        <a:bodyPr/>
        <a:lstStyle/>
        <a:p>
          <a:endParaRPr lang="en-US"/>
        </a:p>
      </dgm:t>
    </dgm:pt>
    <dgm:pt modelId="{871BE1F5-96B3-4FCA-8519-28D2A16753C8}">
      <dgm:prSet custT="1"/>
      <dgm:spPr/>
      <dgm:t>
        <a:bodyPr/>
        <a:lstStyle/>
        <a:p>
          <a:r>
            <a:rPr lang="en-CA" sz="1800" b="1" dirty="0"/>
            <a:t>One-on-one semi-structured interviews </a:t>
          </a:r>
          <a:r>
            <a:rPr lang="en-CA" sz="1800" dirty="0"/>
            <a:t>with 13 clerics of diverse denominations, roles, and genders. </a:t>
          </a:r>
          <a:endParaRPr lang="en-US" sz="1800" dirty="0"/>
        </a:p>
      </dgm:t>
    </dgm:pt>
    <dgm:pt modelId="{E0FFE3F5-468F-442E-83B8-7D9529961096}" type="parTrans" cxnId="{5DA78426-14B8-4CA9-97D7-3EF9E10C593B}">
      <dgm:prSet/>
      <dgm:spPr/>
      <dgm:t>
        <a:bodyPr/>
        <a:lstStyle/>
        <a:p>
          <a:endParaRPr lang="en-US"/>
        </a:p>
      </dgm:t>
    </dgm:pt>
    <dgm:pt modelId="{57959575-35F1-4A21-B408-1FBDE1642D14}" type="sibTrans" cxnId="{5DA78426-14B8-4CA9-97D7-3EF9E10C593B}">
      <dgm:prSet/>
      <dgm:spPr/>
      <dgm:t>
        <a:bodyPr/>
        <a:lstStyle/>
        <a:p>
          <a:endParaRPr lang="en-US"/>
        </a:p>
      </dgm:t>
    </dgm:pt>
    <dgm:pt modelId="{C0894615-0A99-4129-B0DE-ED0D05375E15}">
      <dgm:prSet/>
      <dgm:spPr/>
      <dgm:t>
        <a:bodyPr/>
        <a:lstStyle/>
        <a:p>
          <a:r>
            <a:rPr lang="en-CA" b="1" dirty="0"/>
            <a:t>Interpretation panels </a:t>
          </a:r>
          <a:r>
            <a:rPr lang="en-CA" b="0" dirty="0"/>
            <a:t>of</a:t>
          </a:r>
          <a:r>
            <a:rPr lang="en-CA" dirty="0"/>
            <a:t> 10 professionals with experience as clergy, denominational leadership, educators of clergy, and providers of clergy care.</a:t>
          </a:r>
          <a:endParaRPr lang="en-US" dirty="0"/>
        </a:p>
      </dgm:t>
    </dgm:pt>
    <dgm:pt modelId="{ABC977F2-B7A7-4DAB-96A3-4E3B8EE39E3C}" type="parTrans" cxnId="{B593789E-D399-46B2-937D-63C69309DB58}">
      <dgm:prSet/>
      <dgm:spPr/>
      <dgm:t>
        <a:bodyPr/>
        <a:lstStyle/>
        <a:p>
          <a:endParaRPr lang="en-US"/>
        </a:p>
      </dgm:t>
    </dgm:pt>
    <dgm:pt modelId="{39859395-32FF-4BCD-9ADA-640BB641D2D4}" type="sibTrans" cxnId="{B593789E-D399-46B2-937D-63C69309DB58}">
      <dgm:prSet/>
      <dgm:spPr/>
      <dgm:t>
        <a:bodyPr/>
        <a:lstStyle/>
        <a:p>
          <a:endParaRPr lang="en-US"/>
        </a:p>
      </dgm:t>
    </dgm:pt>
    <dgm:pt modelId="{AEC63C5C-4A6A-8C4B-9110-1D91D9B8DC79}" type="pres">
      <dgm:prSet presAssocID="{1699DB73-A85F-4858-9A23-45EA29859F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CC759F-61BB-5540-B92F-396C6AA281DC}" type="pres">
      <dgm:prSet presAssocID="{3CE6C6BE-2130-4AF0-9E47-C6A201018E30}" presName="hierRoot1" presStyleCnt="0"/>
      <dgm:spPr/>
    </dgm:pt>
    <dgm:pt modelId="{D8DDC2A0-1A59-CB4C-8867-BE0450D147FE}" type="pres">
      <dgm:prSet presAssocID="{3CE6C6BE-2130-4AF0-9E47-C6A201018E30}" presName="composite" presStyleCnt="0"/>
      <dgm:spPr/>
    </dgm:pt>
    <dgm:pt modelId="{D2EE43C9-55D1-B14C-8983-E06AED05AA27}" type="pres">
      <dgm:prSet presAssocID="{3CE6C6BE-2130-4AF0-9E47-C6A201018E30}" presName="background" presStyleLbl="node0" presStyleIdx="0" presStyleCnt="3"/>
      <dgm:spPr>
        <a:solidFill>
          <a:srgbClr val="1D8FC1"/>
        </a:solidFill>
      </dgm:spPr>
    </dgm:pt>
    <dgm:pt modelId="{DFAF2FAD-C079-E440-8E1C-776F0FE349FD}" type="pres">
      <dgm:prSet presAssocID="{3CE6C6BE-2130-4AF0-9E47-C6A201018E30}" presName="text" presStyleLbl="fgAcc0" presStyleIdx="0" presStyleCnt="3">
        <dgm:presLayoutVars>
          <dgm:chPref val="3"/>
        </dgm:presLayoutVars>
      </dgm:prSet>
      <dgm:spPr/>
    </dgm:pt>
    <dgm:pt modelId="{1E146D8C-2076-8949-AA08-2BB701A5987E}" type="pres">
      <dgm:prSet presAssocID="{3CE6C6BE-2130-4AF0-9E47-C6A201018E30}" presName="hierChild2" presStyleCnt="0"/>
      <dgm:spPr/>
    </dgm:pt>
    <dgm:pt modelId="{244631A6-37AA-7D44-9818-3CC44F511CED}" type="pres">
      <dgm:prSet presAssocID="{871BE1F5-96B3-4FCA-8519-28D2A16753C8}" presName="hierRoot1" presStyleCnt="0"/>
      <dgm:spPr/>
    </dgm:pt>
    <dgm:pt modelId="{A7545867-068A-8B4F-97F6-68EE4ACC4DF6}" type="pres">
      <dgm:prSet presAssocID="{871BE1F5-96B3-4FCA-8519-28D2A16753C8}" presName="composite" presStyleCnt="0"/>
      <dgm:spPr/>
    </dgm:pt>
    <dgm:pt modelId="{3B880DCD-5903-D84B-BF80-A02FF757FAA7}" type="pres">
      <dgm:prSet presAssocID="{871BE1F5-96B3-4FCA-8519-28D2A16753C8}" presName="background" presStyleLbl="node0" presStyleIdx="1" presStyleCnt="3"/>
      <dgm:spPr>
        <a:solidFill>
          <a:srgbClr val="1E9C90"/>
        </a:solidFill>
      </dgm:spPr>
    </dgm:pt>
    <dgm:pt modelId="{A77FFEDA-DCE6-1946-A495-F3E790491917}" type="pres">
      <dgm:prSet presAssocID="{871BE1F5-96B3-4FCA-8519-28D2A16753C8}" presName="text" presStyleLbl="fgAcc0" presStyleIdx="1" presStyleCnt="3">
        <dgm:presLayoutVars>
          <dgm:chPref val="3"/>
        </dgm:presLayoutVars>
      </dgm:prSet>
      <dgm:spPr/>
    </dgm:pt>
    <dgm:pt modelId="{A7CE1535-3998-714A-8BBD-47E4F2ADB351}" type="pres">
      <dgm:prSet presAssocID="{871BE1F5-96B3-4FCA-8519-28D2A16753C8}" presName="hierChild2" presStyleCnt="0"/>
      <dgm:spPr/>
    </dgm:pt>
    <dgm:pt modelId="{9652742D-F831-B14C-A88A-1086CA4B8192}" type="pres">
      <dgm:prSet presAssocID="{C0894615-0A99-4129-B0DE-ED0D05375E15}" presName="hierRoot1" presStyleCnt="0"/>
      <dgm:spPr/>
    </dgm:pt>
    <dgm:pt modelId="{8E3003B4-5F1A-704C-BE58-770A95E73AE6}" type="pres">
      <dgm:prSet presAssocID="{C0894615-0A99-4129-B0DE-ED0D05375E15}" presName="composite" presStyleCnt="0"/>
      <dgm:spPr/>
    </dgm:pt>
    <dgm:pt modelId="{A793D5CD-2696-614F-8013-01AC046E0EB8}" type="pres">
      <dgm:prSet presAssocID="{C0894615-0A99-4129-B0DE-ED0D05375E15}" presName="background" presStyleLbl="node0" presStyleIdx="2" presStyleCnt="3"/>
      <dgm:spPr>
        <a:solidFill>
          <a:srgbClr val="66AF34"/>
        </a:solidFill>
      </dgm:spPr>
    </dgm:pt>
    <dgm:pt modelId="{E93850C7-0134-3C41-809B-A5BA02754124}" type="pres">
      <dgm:prSet presAssocID="{C0894615-0A99-4129-B0DE-ED0D05375E15}" presName="text" presStyleLbl="fgAcc0" presStyleIdx="2" presStyleCnt="3">
        <dgm:presLayoutVars>
          <dgm:chPref val="3"/>
        </dgm:presLayoutVars>
      </dgm:prSet>
      <dgm:spPr/>
    </dgm:pt>
    <dgm:pt modelId="{BF6EF852-066F-8844-82F0-92CB20D30013}" type="pres">
      <dgm:prSet presAssocID="{C0894615-0A99-4129-B0DE-ED0D05375E15}" presName="hierChild2" presStyleCnt="0"/>
      <dgm:spPr/>
    </dgm:pt>
  </dgm:ptLst>
  <dgm:cxnLst>
    <dgm:cxn modelId="{5CAA0E05-E4BF-9E41-A652-04D53D830C7E}" type="presOf" srcId="{3CE6C6BE-2130-4AF0-9E47-C6A201018E30}" destId="{DFAF2FAD-C079-E440-8E1C-776F0FE349FD}" srcOrd="0" destOrd="0" presId="urn:microsoft.com/office/officeart/2005/8/layout/hierarchy1"/>
    <dgm:cxn modelId="{391DFF18-6625-1A41-B8A1-56422EECAD80}" type="presOf" srcId="{871BE1F5-96B3-4FCA-8519-28D2A16753C8}" destId="{A77FFEDA-DCE6-1946-A495-F3E790491917}" srcOrd="0" destOrd="0" presId="urn:microsoft.com/office/officeart/2005/8/layout/hierarchy1"/>
    <dgm:cxn modelId="{5DA78426-14B8-4CA9-97D7-3EF9E10C593B}" srcId="{1699DB73-A85F-4858-9A23-45EA29859F8B}" destId="{871BE1F5-96B3-4FCA-8519-28D2A16753C8}" srcOrd="1" destOrd="0" parTransId="{E0FFE3F5-468F-442E-83B8-7D9529961096}" sibTransId="{57959575-35F1-4A21-B408-1FBDE1642D14}"/>
    <dgm:cxn modelId="{3F9C9E9B-556D-4884-A6C8-57DEC75599BF}" srcId="{1699DB73-A85F-4858-9A23-45EA29859F8B}" destId="{3CE6C6BE-2130-4AF0-9E47-C6A201018E30}" srcOrd="0" destOrd="0" parTransId="{4CCFD935-7F9C-4EA3-B84E-5799B4F4A1C2}" sibTransId="{B9B2F574-4296-41A9-AC24-726DDB90ECD8}"/>
    <dgm:cxn modelId="{B593789E-D399-46B2-937D-63C69309DB58}" srcId="{1699DB73-A85F-4858-9A23-45EA29859F8B}" destId="{C0894615-0A99-4129-B0DE-ED0D05375E15}" srcOrd="2" destOrd="0" parTransId="{ABC977F2-B7A7-4DAB-96A3-4E3B8EE39E3C}" sibTransId="{39859395-32FF-4BCD-9ADA-640BB641D2D4}"/>
    <dgm:cxn modelId="{4057BCCD-E7C4-494D-88A6-55F6F828904C}" type="presOf" srcId="{C0894615-0A99-4129-B0DE-ED0D05375E15}" destId="{E93850C7-0134-3C41-809B-A5BA02754124}" srcOrd="0" destOrd="0" presId="urn:microsoft.com/office/officeart/2005/8/layout/hierarchy1"/>
    <dgm:cxn modelId="{924348F4-655A-1B4B-978F-40EB380DD37C}" type="presOf" srcId="{1699DB73-A85F-4858-9A23-45EA29859F8B}" destId="{AEC63C5C-4A6A-8C4B-9110-1D91D9B8DC79}" srcOrd="0" destOrd="0" presId="urn:microsoft.com/office/officeart/2005/8/layout/hierarchy1"/>
    <dgm:cxn modelId="{D2907759-3C3B-FF43-98B5-766EBEEB2D82}" type="presParOf" srcId="{AEC63C5C-4A6A-8C4B-9110-1D91D9B8DC79}" destId="{9DCC759F-61BB-5540-B92F-396C6AA281DC}" srcOrd="0" destOrd="0" presId="urn:microsoft.com/office/officeart/2005/8/layout/hierarchy1"/>
    <dgm:cxn modelId="{EEFF73B4-5E77-6F48-B2B3-09816311F732}" type="presParOf" srcId="{9DCC759F-61BB-5540-B92F-396C6AA281DC}" destId="{D8DDC2A0-1A59-CB4C-8867-BE0450D147FE}" srcOrd="0" destOrd="0" presId="urn:microsoft.com/office/officeart/2005/8/layout/hierarchy1"/>
    <dgm:cxn modelId="{3D3A325D-5827-AD41-9819-CA9F7536256F}" type="presParOf" srcId="{D8DDC2A0-1A59-CB4C-8867-BE0450D147FE}" destId="{D2EE43C9-55D1-B14C-8983-E06AED05AA27}" srcOrd="0" destOrd="0" presId="urn:microsoft.com/office/officeart/2005/8/layout/hierarchy1"/>
    <dgm:cxn modelId="{F1004A25-3C40-E841-ABA6-CCD73651392E}" type="presParOf" srcId="{D8DDC2A0-1A59-CB4C-8867-BE0450D147FE}" destId="{DFAF2FAD-C079-E440-8E1C-776F0FE349FD}" srcOrd="1" destOrd="0" presId="urn:microsoft.com/office/officeart/2005/8/layout/hierarchy1"/>
    <dgm:cxn modelId="{1C74DA0F-905A-3245-92DF-20AEE4DA2085}" type="presParOf" srcId="{9DCC759F-61BB-5540-B92F-396C6AA281DC}" destId="{1E146D8C-2076-8949-AA08-2BB701A5987E}" srcOrd="1" destOrd="0" presId="urn:microsoft.com/office/officeart/2005/8/layout/hierarchy1"/>
    <dgm:cxn modelId="{55D70552-EFBE-B54E-AB71-488F55C013EF}" type="presParOf" srcId="{AEC63C5C-4A6A-8C4B-9110-1D91D9B8DC79}" destId="{244631A6-37AA-7D44-9818-3CC44F511CED}" srcOrd="1" destOrd="0" presId="urn:microsoft.com/office/officeart/2005/8/layout/hierarchy1"/>
    <dgm:cxn modelId="{3A458544-AF51-9A49-B1A8-24DED2256726}" type="presParOf" srcId="{244631A6-37AA-7D44-9818-3CC44F511CED}" destId="{A7545867-068A-8B4F-97F6-68EE4ACC4DF6}" srcOrd="0" destOrd="0" presId="urn:microsoft.com/office/officeart/2005/8/layout/hierarchy1"/>
    <dgm:cxn modelId="{C9EB2635-3DDA-4541-911C-6EA044C8131C}" type="presParOf" srcId="{A7545867-068A-8B4F-97F6-68EE4ACC4DF6}" destId="{3B880DCD-5903-D84B-BF80-A02FF757FAA7}" srcOrd="0" destOrd="0" presId="urn:microsoft.com/office/officeart/2005/8/layout/hierarchy1"/>
    <dgm:cxn modelId="{CD0CB162-33E0-274B-9434-B2B9FDD71DEB}" type="presParOf" srcId="{A7545867-068A-8B4F-97F6-68EE4ACC4DF6}" destId="{A77FFEDA-DCE6-1946-A495-F3E790491917}" srcOrd="1" destOrd="0" presId="urn:microsoft.com/office/officeart/2005/8/layout/hierarchy1"/>
    <dgm:cxn modelId="{A8FE1851-5AC8-DC48-979A-8BB3A3C14CA2}" type="presParOf" srcId="{244631A6-37AA-7D44-9818-3CC44F511CED}" destId="{A7CE1535-3998-714A-8BBD-47E4F2ADB351}" srcOrd="1" destOrd="0" presId="urn:microsoft.com/office/officeart/2005/8/layout/hierarchy1"/>
    <dgm:cxn modelId="{964C7017-4DBF-9B4D-9C4E-1F9F77747CE0}" type="presParOf" srcId="{AEC63C5C-4A6A-8C4B-9110-1D91D9B8DC79}" destId="{9652742D-F831-B14C-A88A-1086CA4B8192}" srcOrd="2" destOrd="0" presId="urn:microsoft.com/office/officeart/2005/8/layout/hierarchy1"/>
    <dgm:cxn modelId="{76A78AF3-D9B6-9D4C-AA21-9F514F3A9739}" type="presParOf" srcId="{9652742D-F831-B14C-A88A-1086CA4B8192}" destId="{8E3003B4-5F1A-704C-BE58-770A95E73AE6}" srcOrd="0" destOrd="0" presId="urn:microsoft.com/office/officeart/2005/8/layout/hierarchy1"/>
    <dgm:cxn modelId="{13DA6CE3-982E-F149-96E3-DE01BBF7405D}" type="presParOf" srcId="{8E3003B4-5F1A-704C-BE58-770A95E73AE6}" destId="{A793D5CD-2696-614F-8013-01AC046E0EB8}" srcOrd="0" destOrd="0" presId="urn:microsoft.com/office/officeart/2005/8/layout/hierarchy1"/>
    <dgm:cxn modelId="{9DBACAB0-62B7-9E4D-841C-7FBCFFD00C97}" type="presParOf" srcId="{8E3003B4-5F1A-704C-BE58-770A95E73AE6}" destId="{E93850C7-0134-3C41-809B-A5BA02754124}" srcOrd="1" destOrd="0" presId="urn:microsoft.com/office/officeart/2005/8/layout/hierarchy1"/>
    <dgm:cxn modelId="{FA31E828-0007-7842-A321-B12D6FA51FB6}" type="presParOf" srcId="{9652742D-F831-B14C-A88A-1086CA4B8192}" destId="{BF6EF852-066F-8844-82F0-92CB20D300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175CD-B2AD-411B-BCC5-4E5471D2A046}" type="doc">
      <dgm:prSet loTypeId="urn:microsoft.com/office/officeart/2008/layout/AccentedPicture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543381-D057-4B38-BAC7-1C4C29F04235}">
      <dgm:prSet custT="1"/>
      <dgm:spPr>
        <a:solidFill>
          <a:schemeClr val="accent2"/>
        </a:solidFill>
      </dgm:spPr>
      <dgm:t>
        <a:bodyPr/>
        <a:lstStyle/>
        <a:p>
          <a:r>
            <a:rPr lang="en-US" sz="2800" b="1" dirty="0">
              <a:solidFill>
                <a:schemeClr val="tx2"/>
              </a:solidFill>
              <a:latin typeface="Source Sans Pro" panose="020B0503030403020204" pitchFamily="34" charset="77"/>
            </a:rPr>
            <a:t>Resilience: </a:t>
          </a:r>
          <a:r>
            <a:rPr lang="en-US" sz="2800" dirty="0">
              <a:solidFill>
                <a:schemeClr val="tx2"/>
              </a:solidFill>
              <a:latin typeface="Source Sans Pro" panose="020B0503030403020204" pitchFamily="34" charset="77"/>
            </a:rPr>
            <a:t> a </a:t>
          </a:r>
          <a:r>
            <a:rPr lang="en-CA" sz="2800" dirty="0">
              <a:solidFill>
                <a:schemeClr val="tx2"/>
              </a:solidFill>
              <a:latin typeface="Source Sans Pro" panose="020B0503030403020204" pitchFamily="34" charset="77"/>
            </a:rPr>
            <a:t>process that arises from a combination of individual, relational, and contextual variables that results in positive adaptation to adversity.</a:t>
          </a:r>
          <a:endParaRPr lang="en-US" sz="2800" dirty="0">
            <a:solidFill>
              <a:schemeClr val="tx2"/>
            </a:solidFill>
            <a:latin typeface="Source Sans Pro" panose="020B0503030403020204" pitchFamily="34" charset="77"/>
          </a:endParaRPr>
        </a:p>
      </dgm:t>
    </dgm:pt>
    <dgm:pt modelId="{1D78C3CB-DE4F-4413-B48B-E49BD7B432F5}" type="parTrans" cxnId="{1A151BEF-1893-44BA-B549-A73510928AC0}">
      <dgm:prSet/>
      <dgm:spPr/>
      <dgm:t>
        <a:bodyPr/>
        <a:lstStyle/>
        <a:p>
          <a:endParaRPr lang="en-US"/>
        </a:p>
      </dgm:t>
    </dgm:pt>
    <dgm:pt modelId="{7D92AC89-D804-448C-BBF1-ABE47424D2B8}" type="sibTrans" cxnId="{1A151BEF-1893-44BA-B549-A73510928AC0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2935183A-F2D1-2E43-B4F7-CB615C3EF0C1}">
      <dgm:prSet custT="1"/>
      <dgm:spPr/>
      <dgm:t>
        <a:bodyPr/>
        <a:lstStyle/>
        <a:p>
          <a:r>
            <a:rPr lang="en-US" sz="2800" dirty="0">
              <a:solidFill>
                <a:schemeClr val="tx2"/>
              </a:solidFill>
            </a:rPr>
            <a:t>Individual</a:t>
          </a:r>
        </a:p>
      </dgm:t>
    </dgm:pt>
    <dgm:pt modelId="{79CC794B-371A-E340-824F-4E7D1BB00CB1}" type="parTrans" cxnId="{964EE3D1-106E-6F4B-A5EA-FBA7B13F3DF7}">
      <dgm:prSet/>
      <dgm:spPr/>
      <dgm:t>
        <a:bodyPr/>
        <a:lstStyle/>
        <a:p>
          <a:endParaRPr lang="en-US"/>
        </a:p>
      </dgm:t>
    </dgm:pt>
    <dgm:pt modelId="{F85A2142-F653-3F47-B63C-FD960483D78E}" type="sibTrans" cxnId="{964EE3D1-106E-6F4B-A5EA-FBA7B13F3DF7}">
      <dgm:prSet/>
      <dgm:spPr/>
      <dgm:t>
        <a:bodyPr/>
        <a:lstStyle/>
        <a:p>
          <a:endParaRPr lang="en-US"/>
        </a:p>
      </dgm:t>
    </dgm:pt>
    <dgm:pt modelId="{8CC6F63A-38C2-6A40-9D0D-464B7DFE0535}">
      <dgm:prSet custT="1"/>
      <dgm:spPr/>
      <dgm:t>
        <a:bodyPr/>
        <a:lstStyle/>
        <a:p>
          <a:r>
            <a:rPr lang="en-US" sz="2800" dirty="0">
              <a:solidFill>
                <a:schemeClr val="tx2"/>
              </a:solidFill>
            </a:rPr>
            <a:t>Relational</a:t>
          </a:r>
        </a:p>
      </dgm:t>
    </dgm:pt>
    <dgm:pt modelId="{0DD7DCE8-AA50-BB41-A102-E0EB7F33ABF5}" type="parTrans" cxnId="{0C605F48-1927-DB40-9D00-BC3414F04A87}">
      <dgm:prSet/>
      <dgm:spPr/>
      <dgm:t>
        <a:bodyPr/>
        <a:lstStyle/>
        <a:p>
          <a:endParaRPr lang="en-US"/>
        </a:p>
      </dgm:t>
    </dgm:pt>
    <dgm:pt modelId="{10289B0C-A1AE-0F46-90E0-41125C6C9F37}" type="sibTrans" cxnId="{0C605F48-1927-DB40-9D00-BC3414F04A87}">
      <dgm:prSet/>
      <dgm:spPr/>
      <dgm:t>
        <a:bodyPr/>
        <a:lstStyle/>
        <a:p>
          <a:endParaRPr lang="en-US"/>
        </a:p>
      </dgm:t>
    </dgm:pt>
    <dgm:pt modelId="{5383DA65-1BFD-CF43-B486-339AB6FE6154}">
      <dgm:prSet custT="1"/>
      <dgm:spPr/>
      <dgm:t>
        <a:bodyPr/>
        <a:lstStyle/>
        <a:p>
          <a:r>
            <a:rPr lang="en-US" sz="2800" dirty="0">
              <a:solidFill>
                <a:schemeClr val="tx2"/>
              </a:solidFill>
            </a:rPr>
            <a:t>Contextual</a:t>
          </a:r>
        </a:p>
      </dgm:t>
    </dgm:pt>
    <dgm:pt modelId="{D2B6CE7E-9988-4E45-A822-CF616B6393DA}" type="parTrans" cxnId="{FCDB9F91-E388-8642-BE52-25297F590F10}">
      <dgm:prSet/>
      <dgm:spPr/>
      <dgm:t>
        <a:bodyPr/>
        <a:lstStyle/>
        <a:p>
          <a:endParaRPr lang="en-US"/>
        </a:p>
      </dgm:t>
    </dgm:pt>
    <dgm:pt modelId="{E31DF629-3F47-8441-96AA-673AC1185973}" type="sibTrans" cxnId="{FCDB9F91-E388-8642-BE52-25297F590F10}">
      <dgm:prSet/>
      <dgm:spPr/>
      <dgm:t>
        <a:bodyPr/>
        <a:lstStyle/>
        <a:p>
          <a:endParaRPr lang="en-US"/>
        </a:p>
      </dgm:t>
    </dgm:pt>
    <dgm:pt modelId="{77E356E1-71F8-9745-B7DA-A064A5E056A1}" type="pres">
      <dgm:prSet presAssocID="{024175CD-B2AD-411B-BCC5-4E5471D2A046}" presName="Name0" presStyleCnt="0">
        <dgm:presLayoutVars>
          <dgm:dir/>
        </dgm:presLayoutVars>
      </dgm:prSet>
      <dgm:spPr/>
    </dgm:pt>
    <dgm:pt modelId="{76F31B7E-B31A-A045-B836-7CC4942E7008}" type="pres">
      <dgm:prSet presAssocID="{7D92AC89-D804-448C-BBF1-ABE47424D2B8}" presName="picture_1" presStyleLbl="bgImgPlace1" presStyleIdx="0" presStyleCnt="1"/>
      <dgm:spPr/>
    </dgm:pt>
    <dgm:pt modelId="{E63654A4-01D3-CE49-B7D1-62F998DDB2AE}" type="pres">
      <dgm:prSet presAssocID="{89543381-D057-4B38-BAC7-1C4C29F04235}" presName="text_1" presStyleLbl="node1" presStyleIdx="0" presStyleCnt="0" custLinFactNeighborX="2643" custLinFactNeighborY="-30833">
        <dgm:presLayoutVars>
          <dgm:bulletEnabled val="1"/>
        </dgm:presLayoutVars>
      </dgm:prSet>
      <dgm:spPr/>
    </dgm:pt>
    <dgm:pt modelId="{1025AE98-02E5-5F42-A9DB-0148B8B51193}" type="pres">
      <dgm:prSet presAssocID="{024175CD-B2AD-411B-BCC5-4E5471D2A046}" presName="linV" presStyleCnt="0"/>
      <dgm:spPr/>
    </dgm:pt>
    <dgm:pt modelId="{972D4536-A8A4-754B-AA9E-BD949A277FA7}" type="pres">
      <dgm:prSet presAssocID="{2935183A-F2D1-2E43-B4F7-CB615C3EF0C1}" presName="pair" presStyleCnt="0"/>
      <dgm:spPr/>
    </dgm:pt>
    <dgm:pt modelId="{D0D1B44D-E94C-4440-A522-0CA62B18B68E}" type="pres">
      <dgm:prSet presAssocID="{2935183A-F2D1-2E43-B4F7-CB615C3EF0C1}" presName="spaceH" presStyleLbl="node1" presStyleIdx="0" presStyleCnt="0"/>
      <dgm:spPr/>
    </dgm:pt>
    <dgm:pt modelId="{146CE348-F269-6B40-BD49-21BB82B49025}" type="pres">
      <dgm:prSet presAssocID="{2935183A-F2D1-2E43-B4F7-CB615C3EF0C1}" presName="desPictures" presStyleLbl="alignImgPlace1" presStyleIdx="0" presStyleCnt="3"/>
      <dgm:spPr>
        <a:solidFill>
          <a:srgbClr val="1D8FC1"/>
        </a:solidFill>
      </dgm:spPr>
    </dgm:pt>
    <dgm:pt modelId="{2B861231-F31A-AA4E-B331-D9266F3F3D25}" type="pres">
      <dgm:prSet presAssocID="{2935183A-F2D1-2E43-B4F7-CB615C3EF0C1}" presName="desTextWrapper" presStyleCnt="0"/>
      <dgm:spPr/>
    </dgm:pt>
    <dgm:pt modelId="{EFE0A104-A1E9-5A4F-BDA0-DA32CD94D95F}" type="pres">
      <dgm:prSet presAssocID="{2935183A-F2D1-2E43-B4F7-CB615C3EF0C1}" presName="desText" presStyleLbl="revTx" presStyleIdx="0" presStyleCnt="3">
        <dgm:presLayoutVars>
          <dgm:bulletEnabled val="1"/>
        </dgm:presLayoutVars>
      </dgm:prSet>
      <dgm:spPr/>
    </dgm:pt>
    <dgm:pt modelId="{EFF90437-2B6E-3644-95A5-47D8D4DC2D1F}" type="pres">
      <dgm:prSet presAssocID="{F85A2142-F653-3F47-B63C-FD960483D78E}" presName="spaceV" presStyleCnt="0"/>
      <dgm:spPr/>
    </dgm:pt>
    <dgm:pt modelId="{64779E3E-F10D-C343-88EB-B41076A3310C}" type="pres">
      <dgm:prSet presAssocID="{8CC6F63A-38C2-6A40-9D0D-464B7DFE0535}" presName="pair" presStyleCnt="0"/>
      <dgm:spPr/>
    </dgm:pt>
    <dgm:pt modelId="{5E256393-9B46-0E48-AE8A-8DE3D14DC8CE}" type="pres">
      <dgm:prSet presAssocID="{8CC6F63A-38C2-6A40-9D0D-464B7DFE0535}" presName="spaceH" presStyleLbl="node1" presStyleIdx="0" presStyleCnt="0"/>
      <dgm:spPr/>
    </dgm:pt>
    <dgm:pt modelId="{808394AA-F31F-FC4F-A85D-62DEF83412D2}" type="pres">
      <dgm:prSet presAssocID="{8CC6F63A-38C2-6A40-9D0D-464B7DFE0535}" presName="desPictures" presStyleLbl="alignImgPlace1" presStyleIdx="1" presStyleCnt="3"/>
      <dgm:spPr>
        <a:solidFill>
          <a:srgbClr val="1E9C90"/>
        </a:solidFill>
      </dgm:spPr>
    </dgm:pt>
    <dgm:pt modelId="{F7FA18F9-6813-9D44-86EB-A7095119384D}" type="pres">
      <dgm:prSet presAssocID="{8CC6F63A-38C2-6A40-9D0D-464B7DFE0535}" presName="desTextWrapper" presStyleCnt="0"/>
      <dgm:spPr/>
    </dgm:pt>
    <dgm:pt modelId="{A4AD422E-1403-1146-850F-08B801DF9A20}" type="pres">
      <dgm:prSet presAssocID="{8CC6F63A-38C2-6A40-9D0D-464B7DFE0535}" presName="desText" presStyleLbl="revTx" presStyleIdx="1" presStyleCnt="3">
        <dgm:presLayoutVars>
          <dgm:bulletEnabled val="1"/>
        </dgm:presLayoutVars>
      </dgm:prSet>
      <dgm:spPr/>
    </dgm:pt>
    <dgm:pt modelId="{F271786B-42D8-064B-9DB9-D8094DC0F0B5}" type="pres">
      <dgm:prSet presAssocID="{10289B0C-A1AE-0F46-90E0-41125C6C9F37}" presName="spaceV" presStyleCnt="0"/>
      <dgm:spPr/>
    </dgm:pt>
    <dgm:pt modelId="{7C86D849-B736-5843-8496-2DDD8DAAB1A5}" type="pres">
      <dgm:prSet presAssocID="{5383DA65-1BFD-CF43-B486-339AB6FE6154}" presName="pair" presStyleCnt="0"/>
      <dgm:spPr/>
    </dgm:pt>
    <dgm:pt modelId="{373B0B91-5381-3F43-AAC0-584DA82FCF8B}" type="pres">
      <dgm:prSet presAssocID="{5383DA65-1BFD-CF43-B486-339AB6FE6154}" presName="spaceH" presStyleLbl="node1" presStyleIdx="0" presStyleCnt="0"/>
      <dgm:spPr/>
    </dgm:pt>
    <dgm:pt modelId="{34E901B8-02DB-BE4B-AE30-A85E8D880947}" type="pres">
      <dgm:prSet presAssocID="{5383DA65-1BFD-CF43-B486-339AB6FE6154}" presName="desPictures" presStyleLbl="alignImgPlace1" presStyleIdx="2" presStyleCnt="3"/>
      <dgm:spPr>
        <a:solidFill>
          <a:srgbClr val="66AF34"/>
        </a:solidFill>
      </dgm:spPr>
    </dgm:pt>
    <dgm:pt modelId="{8D08EFD3-F4C1-B24F-8868-CC3A57A837EC}" type="pres">
      <dgm:prSet presAssocID="{5383DA65-1BFD-CF43-B486-339AB6FE6154}" presName="desTextWrapper" presStyleCnt="0"/>
      <dgm:spPr/>
    </dgm:pt>
    <dgm:pt modelId="{D587D5B2-8086-D14E-8968-2E5C1EA9E5D3}" type="pres">
      <dgm:prSet presAssocID="{5383DA65-1BFD-CF43-B486-339AB6FE6154}" presName="desText" presStyleLbl="revTx" presStyleIdx="2" presStyleCnt="3">
        <dgm:presLayoutVars>
          <dgm:bulletEnabled val="1"/>
        </dgm:presLayoutVars>
      </dgm:prSet>
      <dgm:spPr/>
    </dgm:pt>
    <dgm:pt modelId="{62916F5D-1346-8542-8761-DE67CFB56D1B}" type="pres">
      <dgm:prSet presAssocID="{024175CD-B2AD-411B-BCC5-4E5471D2A046}" presName="maxNode" presStyleCnt="0"/>
      <dgm:spPr/>
    </dgm:pt>
    <dgm:pt modelId="{868B2910-6D44-5D43-B20D-963E21F36952}" type="pres">
      <dgm:prSet presAssocID="{024175CD-B2AD-411B-BCC5-4E5471D2A046}" presName="Name33" presStyleCnt="0"/>
      <dgm:spPr/>
    </dgm:pt>
  </dgm:ptLst>
  <dgm:cxnLst>
    <dgm:cxn modelId="{4F627308-0DA4-DD41-BB6F-4461F3405A08}" type="presOf" srcId="{7D92AC89-D804-448C-BBF1-ABE47424D2B8}" destId="{76F31B7E-B31A-A045-B836-7CC4942E7008}" srcOrd="0" destOrd="0" presId="urn:microsoft.com/office/officeart/2008/layout/AccentedPicture"/>
    <dgm:cxn modelId="{E39DB735-6146-AE48-888E-43DC40B33922}" type="presOf" srcId="{2935183A-F2D1-2E43-B4F7-CB615C3EF0C1}" destId="{EFE0A104-A1E9-5A4F-BDA0-DA32CD94D95F}" srcOrd="0" destOrd="0" presId="urn:microsoft.com/office/officeart/2008/layout/AccentedPicture"/>
    <dgm:cxn modelId="{0C605F48-1927-DB40-9D00-BC3414F04A87}" srcId="{024175CD-B2AD-411B-BCC5-4E5471D2A046}" destId="{8CC6F63A-38C2-6A40-9D0D-464B7DFE0535}" srcOrd="2" destOrd="0" parTransId="{0DD7DCE8-AA50-BB41-A102-E0EB7F33ABF5}" sibTransId="{10289B0C-A1AE-0F46-90E0-41125C6C9F37}"/>
    <dgm:cxn modelId="{9F47F08A-4FF3-754A-B1A3-A5C74AB02A4C}" type="presOf" srcId="{5383DA65-1BFD-CF43-B486-339AB6FE6154}" destId="{D587D5B2-8086-D14E-8968-2E5C1EA9E5D3}" srcOrd="0" destOrd="0" presId="urn:microsoft.com/office/officeart/2008/layout/AccentedPicture"/>
    <dgm:cxn modelId="{FCDB9F91-E388-8642-BE52-25297F590F10}" srcId="{024175CD-B2AD-411B-BCC5-4E5471D2A046}" destId="{5383DA65-1BFD-CF43-B486-339AB6FE6154}" srcOrd="3" destOrd="0" parTransId="{D2B6CE7E-9988-4E45-A822-CF616B6393DA}" sibTransId="{E31DF629-3F47-8441-96AA-673AC1185973}"/>
    <dgm:cxn modelId="{8F466594-6564-1A4F-B0EC-4978B6303815}" type="presOf" srcId="{024175CD-B2AD-411B-BCC5-4E5471D2A046}" destId="{77E356E1-71F8-9745-B7DA-A064A5E056A1}" srcOrd="0" destOrd="0" presId="urn:microsoft.com/office/officeart/2008/layout/AccentedPicture"/>
    <dgm:cxn modelId="{2FCDE3C2-6CD7-F444-A306-B517AA663A8E}" type="presOf" srcId="{89543381-D057-4B38-BAC7-1C4C29F04235}" destId="{E63654A4-01D3-CE49-B7D1-62F998DDB2AE}" srcOrd="0" destOrd="0" presId="urn:microsoft.com/office/officeart/2008/layout/AccentedPicture"/>
    <dgm:cxn modelId="{964EE3D1-106E-6F4B-A5EA-FBA7B13F3DF7}" srcId="{024175CD-B2AD-411B-BCC5-4E5471D2A046}" destId="{2935183A-F2D1-2E43-B4F7-CB615C3EF0C1}" srcOrd="1" destOrd="0" parTransId="{79CC794B-371A-E340-824F-4E7D1BB00CB1}" sibTransId="{F85A2142-F653-3F47-B63C-FD960483D78E}"/>
    <dgm:cxn modelId="{A55081E0-FC88-7544-AC0F-8CC13BCE7637}" type="presOf" srcId="{8CC6F63A-38C2-6A40-9D0D-464B7DFE0535}" destId="{A4AD422E-1403-1146-850F-08B801DF9A20}" srcOrd="0" destOrd="0" presId="urn:microsoft.com/office/officeart/2008/layout/AccentedPicture"/>
    <dgm:cxn modelId="{1A151BEF-1893-44BA-B549-A73510928AC0}" srcId="{024175CD-B2AD-411B-BCC5-4E5471D2A046}" destId="{89543381-D057-4B38-BAC7-1C4C29F04235}" srcOrd="0" destOrd="0" parTransId="{1D78C3CB-DE4F-4413-B48B-E49BD7B432F5}" sibTransId="{7D92AC89-D804-448C-BBF1-ABE47424D2B8}"/>
    <dgm:cxn modelId="{00137B9C-4B36-0948-AA68-B84C3A38F173}" type="presParOf" srcId="{77E356E1-71F8-9745-B7DA-A064A5E056A1}" destId="{76F31B7E-B31A-A045-B836-7CC4942E7008}" srcOrd="0" destOrd="0" presId="urn:microsoft.com/office/officeart/2008/layout/AccentedPicture"/>
    <dgm:cxn modelId="{26779424-DFC3-BB47-87FD-10227EE3CEDD}" type="presParOf" srcId="{77E356E1-71F8-9745-B7DA-A064A5E056A1}" destId="{E63654A4-01D3-CE49-B7D1-62F998DDB2AE}" srcOrd="1" destOrd="0" presId="urn:microsoft.com/office/officeart/2008/layout/AccentedPicture"/>
    <dgm:cxn modelId="{43929384-B785-4F4B-9D68-648A807AE0A8}" type="presParOf" srcId="{77E356E1-71F8-9745-B7DA-A064A5E056A1}" destId="{1025AE98-02E5-5F42-A9DB-0148B8B51193}" srcOrd="2" destOrd="0" presId="urn:microsoft.com/office/officeart/2008/layout/AccentedPicture"/>
    <dgm:cxn modelId="{59CF6F85-F9E1-2B4A-ADF4-524ECC93F7E9}" type="presParOf" srcId="{1025AE98-02E5-5F42-A9DB-0148B8B51193}" destId="{972D4536-A8A4-754B-AA9E-BD949A277FA7}" srcOrd="0" destOrd="0" presId="urn:microsoft.com/office/officeart/2008/layout/AccentedPicture"/>
    <dgm:cxn modelId="{16427C0E-C498-8947-9D6C-E8918F6A8C95}" type="presParOf" srcId="{972D4536-A8A4-754B-AA9E-BD949A277FA7}" destId="{D0D1B44D-E94C-4440-A522-0CA62B18B68E}" srcOrd="0" destOrd="0" presId="urn:microsoft.com/office/officeart/2008/layout/AccentedPicture"/>
    <dgm:cxn modelId="{D83EB350-F4BB-0F4A-845B-3406ED9E0AB2}" type="presParOf" srcId="{972D4536-A8A4-754B-AA9E-BD949A277FA7}" destId="{146CE348-F269-6B40-BD49-21BB82B49025}" srcOrd="1" destOrd="0" presId="urn:microsoft.com/office/officeart/2008/layout/AccentedPicture"/>
    <dgm:cxn modelId="{26592A15-8135-4042-A555-FBFD29F45765}" type="presParOf" srcId="{972D4536-A8A4-754B-AA9E-BD949A277FA7}" destId="{2B861231-F31A-AA4E-B331-D9266F3F3D25}" srcOrd="2" destOrd="0" presId="urn:microsoft.com/office/officeart/2008/layout/AccentedPicture"/>
    <dgm:cxn modelId="{4C683A59-E588-0A46-9354-519A1A4D9F2F}" type="presParOf" srcId="{2B861231-F31A-AA4E-B331-D9266F3F3D25}" destId="{EFE0A104-A1E9-5A4F-BDA0-DA32CD94D95F}" srcOrd="0" destOrd="0" presId="urn:microsoft.com/office/officeart/2008/layout/AccentedPicture"/>
    <dgm:cxn modelId="{FAF77095-AC7B-844F-8594-E366FDE71B05}" type="presParOf" srcId="{1025AE98-02E5-5F42-A9DB-0148B8B51193}" destId="{EFF90437-2B6E-3644-95A5-47D8D4DC2D1F}" srcOrd="1" destOrd="0" presId="urn:microsoft.com/office/officeart/2008/layout/AccentedPicture"/>
    <dgm:cxn modelId="{FC6F31D0-415B-1F4F-A4FC-9EFD2DD581DB}" type="presParOf" srcId="{1025AE98-02E5-5F42-A9DB-0148B8B51193}" destId="{64779E3E-F10D-C343-88EB-B41076A3310C}" srcOrd="2" destOrd="0" presId="urn:microsoft.com/office/officeart/2008/layout/AccentedPicture"/>
    <dgm:cxn modelId="{B3BDAFD5-C111-DF46-9FA1-4462C70FD4ED}" type="presParOf" srcId="{64779E3E-F10D-C343-88EB-B41076A3310C}" destId="{5E256393-9B46-0E48-AE8A-8DE3D14DC8CE}" srcOrd="0" destOrd="0" presId="urn:microsoft.com/office/officeart/2008/layout/AccentedPicture"/>
    <dgm:cxn modelId="{2DF3F4DD-9184-7740-9D4E-532F306B10C9}" type="presParOf" srcId="{64779E3E-F10D-C343-88EB-B41076A3310C}" destId="{808394AA-F31F-FC4F-A85D-62DEF83412D2}" srcOrd="1" destOrd="0" presId="urn:microsoft.com/office/officeart/2008/layout/AccentedPicture"/>
    <dgm:cxn modelId="{9A7A7E1D-2CF4-DE4D-B404-FBB371C5E2A7}" type="presParOf" srcId="{64779E3E-F10D-C343-88EB-B41076A3310C}" destId="{F7FA18F9-6813-9D44-86EB-A7095119384D}" srcOrd="2" destOrd="0" presId="urn:microsoft.com/office/officeart/2008/layout/AccentedPicture"/>
    <dgm:cxn modelId="{204DE890-EE59-EF40-816C-12843D3C2225}" type="presParOf" srcId="{F7FA18F9-6813-9D44-86EB-A7095119384D}" destId="{A4AD422E-1403-1146-850F-08B801DF9A20}" srcOrd="0" destOrd="0" presId="urn:microsoft.com/office/officeart/2008/layout/AccentedPicture"/>
    <dgm:cxn modelId="{83977D8D-0463-DD49-ABFF-7B650D80170C}" type="presParOf" srcId="{1025AE98-02E5-5F42-A9DB-0148B8B51193}" destId="{F271786B-42D8-064B-9DB9-D8094DC0F0B5}" srcOrd="3" destOrd="0" presId="urn:microsoft.com/office/officeart/2008/layout/AccentedPicture"/>
    <dgm:cxn modelId="{634B51FA-917C-C14A-A96F-14A507014694}" type="presParOf" srcId="{1025AE98-02E5-5F42-A9DB-0148B8B51193}" destId="{7C86D849-B736-5843-8496-2DDD8DAAB1A5}" srcOrd="4" destOrd="0" presId="urn:microsoft.com/office/officeart/2008/layout/AccentedPicture"/>
    <dgm:cxn modelId="{3DBD5DE3-49D2-E040-B5A2-E3C718194BEF}" type="presParOf" srcId="{7C86D849-B736-5843-8496-2DDD8DAAB1A5}" destId="{373B0B91-5381-3F43-AAC0-584DA82FCF8B}" srcOrd="0" destOrd="0" presId="urn:microsoft.com/office/officeart/2008/layout/AccentedPicture"/>
    <dgm:cxn modelId="{EE99D9D9-FB84-D749-BD36-C9AB6AD78640}" type="presParOf" srcId="{7C86D849-B736-5843-8496-2DDD8DAAB1A5}" destId="{34E901B8-02DB-BE4B-AE30-A85E8D880947}" srcOrd="1" destOrd="0" presId="urn:microsoft.com/office/officeart/2008/layout/AccentedPicture"/>
    <dgm:cxn modelId="{7504AD1B-F08F-604E-ABFD-397FD1C7A85C}" type="presParOf" srcId="{7C86D849-B736-5843-8496-2DDD8DAAB1A5}" destId="{8D08EFD3-F4C1-B24F-8868-CC3A57A837EC}" srcOrd="2" destOrd="0" presId="urn:microsoft.com/office/officeart/2008/layout/AccentedPicture"/>
    <dgm:cxn modelId="{15E4B310-4B8A-0B42-B089-AB7E58C16EAD}" type="presParOf" srcId="{8D08EFD3-F4C1-B24F-8868-CC3A57A837EC}" destId="{D587D5B2-8086-D14E-8968-2E5C1EA9E5D3}" srcOrd="0" destOrd="0" presId="urn:microsoft.com/office/officeart/2008/layout/AccentedPicture"/>
    <dgm:cxn modelId="{D9E0652B-80B7-D64E-B6D8-01B50B1BA873}" type="presParOf" srcId="{77E356E1-71F8-9745-B7DA-A064A5E056A1}" destId="{62916F5D-1346-8542-8761-DE67CFB56D1B}" srcOrd="3" destOrd="0" presId="urn:microsoft.com/office/officeart/2008/layout/AccentedPicture"/>
    <dgm:cxn modelId="{FAADF888-AAD6-3F4D-85DC-2C2409F8CA7C}" type="presParOf" srcId="{62916F5D-1346-8542-8761-DE67CFB56D1B}" destId="{868B2910-6D44-5D43-B20D-963E21F36952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E43C9-55D1-B14C-8983-E06AED05AA27}">
      <dsp:nvSpPr>
        <dsp:cNvPr id="0" name=""/>
        <dsp:cNvSpPr/>
      </dsp:nvSpPr>
      <dsp:spPr>
        <a:xfrm>
          <a:off x="0" y="1380427"/>
          <a:ext cx="2910922" cy="1848436"/>
        </a:xfrm>
        <a:prstGeom prst="roundRect">
          <a:avLst>
            <a:gd name="adj" fmla="val 10000"/>
          </a:avLst>
        </a:prstGeom>
        <a:solidFill>
          <a:srgbClr val="1D8F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F2FAD-C079-E440-8E1C-776F0FE349FD}">
      <dsp:nvSpPr>
        <dsp:cNvPr id="0" name=""/>
        <dsp:cNvSpPr/>
      </dsp:nvSpPr>
      <dsp:spPr>
        <a:xfrm>
          <a:off x="323435" y="1687692"/>
          <a:ext cx="2910922" cy="1848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Canadian online survey - </a:t>
          </a:r>
          <a:r>
            <a:rPr lang="en-CA" sz="1800" kern="1200" dirty="0"/>
            <a:t>completed by 519 clerics of diverse ages, genders, denominations, and roles.</a:t>
          </a:r>
          <a:endParaRPr lang="en-US" sz="1800" kern="1200" dirty="0"/>
        </a:p>
      </dsp:txBody>
      <dsp:txXfrm>
        <a:off x="377574" y="1741831"/>
        <a:ext cx="2802644" cy="1740158"/>
      </dsp:txXfrm>
    </dsp:sp>
    <dsp:sp modelId="{3B880DCD-5903-D84B-BF80-A02FF757FAA7}">
      <dsp:nvSpPr>
        <dsp:cNvPr id="0" name=""/>
        <dsp:cNvSpPr/>
      </dsp:nvSpPr>
      <dsp:spPr>
        <a:xfrm>
          <a:off x="3557794" y="1380427"/>
          <a:ext cx="2910922" cy="1848436"/>
        </a:xfrm>
        <a:prstGeom prst="roundRect">
          <a:avLst>
            <a:gd name="adj" fmla="val 10000"/>
          </a:avLst>
        </a:prstGeom>
        <a:solidFill>
          <a:srgbClr val="1E9C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FFEDA-DCE6-1946-A495-F3E790491917}">
      <dsp:nvSpPr>
        <dsp:cNvPr id="0" name=""/>
        <dsp:cNvSpPr/>
      </dsp:nvSpPr>
      <dsp:spPr>
        <a:xfrm>
          <a:off x="3881230" y="1687692"/>
          <a:ext cx="2910922" cy="1848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One-on-one semi-structured interviews </a:t>
          </a:r>
          <a:r>
            <a:rPr lang="en-CA" sz="1800" kern="1200" dirty="0"/>
            <a:t>with 13 clerics of diverse denominations, roles, and genders. </a:t>
          </a:r>
          <a:endParaRPr lang="en-US" sz="1800" kern="1200" dirty="0"/>
        </a:p>
      </dsp:txBody>
      <dsp:txXfrm>
        <a:off x="3935369" y="1741831"/>
        <a:ext cx="2802644" cy="1740158"/>
      </dsp:txXfrm>
    </dsp:sp>
    <dsp:sp modelId="{A793D5CD-2696-614F-8013-01AC046E0EB8}">
      <dsp:nvSpPr>
        <dsp:cNvPr id="0" name=""/>
        <dsp:cNvSpPr/>
      </dsp:nvSpPr>
      <dsp:spPr>
        <a:xfrm>
          <a:off x="7115589" y="1380427"/>
          <a:ext cx="2910922" cy="1848436"/>
        </a:xfrm>
        <a:prstGeom prst="roundRect">
          <a:avLst>
            <a:gd name="adj" fmla="val 10000"/>
          </a:avLst>
        </a:prstGeom>
        <a:solidFill>
          <a:srgbClr val="66AF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850C7-0134-3C41-809B-A5BA02754124}">
      <dsp:nvSpPr>
        <dsp:cNvPr id="0" name=""/>
        <dsp:cNvSpPr/>
      </dsp:nvSpPr>
      <dsp:spPr>
        <a:xfrm>
          <a:off x="7439025" y="1687692"/>
          <a:ext cx="2910922" cy="1848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Interpretation panels </a:t>
          </a:r>
          <a:r>
            <a:rPr lang="en-CA" sz="1800" b="0" kern="1200" dirty="0"/>
            <a:t>of</a:t>
          </a:r>
          <a:r>
            <a:rPr lang="en-CA" sz="1800" kern="1200" dirty="0"/>
            <a:t> 10 professionals with experience as clergy, denominational leadership, educators of clergy, and providers of clergy care.</a:t>
          </a:r>
          <a:endParaRPr lang="en-US" sz="1800" kern="1200" dirty="0"/>
        </a:p>
      </dsp:txBody>
      <dsp:txXfrm>
        <a:off x="7493164" y="1741831"/>
        <a:ext cx="2802644" cy="1740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31B7E-B31A-A045-B836-7CC4942E7008}">
      <dsp:nvSpPr>
        <dsp:cNvPr id="0" name=""/>
        <dsp:cNvSpPr/>
      </dsp:nvSpPr>
      <dsp:spPr>
        <a:xfrm>
          <a:off x="741864" y="458232"/>
          <a:ext cx="4786544" cy="610528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654A4-01D3-CE49-B7D1-62F998DDB2AE}">
      <dsp:nvSpPr>
        <dsp:cNvPr id="0" name=""/>
        <dsp:cNvSpPr/>
      </dsp:nvSpPr>
      <dsp:spPr>
        <a:xfrm>
          <a:off x="1030737" y="1526669"/>
          <a:ext cx="3685638" cy="366317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2"/>
              </a:solidFill>
              <a:latin typeface="Source Sans Pro" panose="020B0503030403020204" pitchFamily="34" charset="77"/>
            </a:rPr>
            <a:t>Resilience: </a:t>
          </a:r>
          <a:r>
            <a:rPr lang="en-US" sz="2800" kern="1200" dirty="0">
              <a:solidFill>
                <a:schemeClr val="tx2"/>
              </a:solidFill>
              <a:latin typeface="Source Sans Pro" panose="020B0503030403020204" pitchFamily="34" charset="77"/>
            </a:rPr>
            <a:t> a </a:t>
          </a:r>
          <a:r>
            <a:rPr lang="en-CA" sz="2800" kern="1200" dirty="0">
              <a:solidFill>
                <a:schemeClr val="tx2"/>
              </a:solidFill>
              <a:latin typeface="Source Sans Pro" panose="020B0503030403020204" pitchFamily="34" charset="77"/>
            </a:rPr>
            <a:t>process that arises from a combination of individual, relational, and contextual variables that results in positive adaptation to adversity.</a:t>
          </a:r>
          <a:endParaRPr lang="en-US" sz="2800" kern="1200" dirty="0">
            <a:solidFill>
              <a:schemeClr val="tx2"/>
            </a:solidFill>
            <a:latin typeface="Source Sans Pro" panose="020B0503030403020204" pitchFamily="34" charset="77"/>
          </a:endParaRPr>
        </a:p>
      </dsp:txBody>
      <dsp:txXfrm>
        <a:off x="1030737" y="1526669"/>
        <a:ext cx="3685638" cy="3663171"/>
      </dsp:txXfrm>
    </dsp:sp>
    <dsp:sp modelId="{146CE348-F269-6B40-BD49-21BB82B49025}">
      <dsp:nvSpPr>
        <dsp:cNvPr id="0" name=""/>
        <dsp:cNvSpPr/>
      </dsp:nvSpPr>
      <dsp:spPr>
        <a:xfrm>
          <a:off x="4704194" y="152967"/>
          <a:ext cx="1648427" cy="1648427"/>
        </a:xfrm>
        <a:prstGeom prst="ellipse">
          <a:avLst/>
        </a:prstGeom>
        <a:solidFill>
          <a:srgbClr val="1D8F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0A104-A1E9-5A4F-BDA0-DA32CD94D95F}">
      <dsp:nvSpPr>
        <dsp:cNvPr id="0" name=""/>
        <dsp:cNvSpPr/>
      </dsp:nvSpPr>
      <dsp:spPr>
        <a:xfrm>
          <a:off x="6352621" y="152967"/>
          <a:ext cx="1750281" cy="1648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2"/>
              </a:solidFill>
            </a:rPr>
            <a:t>Individual</a:t>
          </a:r>
        </a:p>
      </dsp:txBody>
      <dsp:txXfrm>
        <a:off x="6352621" y="152967"/>
        <a:ext cx="1750281" cy="1648427"/>
      </dsp:txXfrm>
    </dsp:sp>
    <dsp:sp modelId="{808394AA-F31F-FC4F-A85D-62DEF83412D2}">
      <dsp:nvSpPr>
        <dsp:cNvPr id="0" name=""/>
        <dsp:cNvSpPr/>
      </dsp:nvSpPr>
      <dsp:spPr>
        <a:xfrm>
          <a:off x="4704194" y="2098112"/>
          <a:ext cx="1648427" cy="1648427"/>
        </a:xfrm>
        <a:prstGeom prst="ellipse">
          <a:avLst/>
        </a:prstGeom>
        <a:solidFill>
          <a:srgbClr val="1E9C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D422E-1403-1146-850F-08B801DF9A20}">
      <dsp:nvSpPr>
        <dsp:cNvPr id="0" name=""/>
        <dsp:cNvSpPr/>
      </dsp:nvSpPr>
      <dsp:spPr>
        <a:xfrm>
          <a:off x="6352621" y="2098112"/>
          <a:ext cx="1750281" cy="1648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2"/>
              </a:solidFill>
            </a:rPr>
            <a:t>Relational</a:t>
          </a:r>
        </a:p>
      </dsp:txBody>
      <dsp:txXfrm>
        <a:off x="6352621" y="2098112"/>
        <a:ext cx="1750281" cy="1648427"/>
      </dsp:txXfrm>
    </dsp:sp>
    <dsp:sp modelId="{34E901B8-02DB-BE4B-AE30-A85E8D880947}">
      <dsp:nvSpPr>
        <dsp:cNvPr id="0" name=""/>
        <dsp:cNvSpPr/>
      </dsp:nvSpPr>
      <dsp:spPr>
        <a:xfrm>
          <a:off x="4704194" y="4043256"/>
          <a:ext cx="1648427" cy="1648427"/>
        </a:xfrm>
        <a:prstGeom prst="ellipse">
          <a:avLst/>
        </a:prstGeom>
        <a:solidFill>
          <a:srgbClr val="66AF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7D5B2-8086-D14E-8968-2E5C1EA9E5D3}">
      <dsp:nvSpPr>
        <dsp:cNvPr id="0" name=""/>
        <dsp:cNvSpPr/>
      </dsp:nvSpPr>
      <dsp:spPr>
        <a:xfrm>
          <a:off x="6352621" y="4043256"/>
          <a:ext cx="1750281" cy="1648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2"/>
              </a:solidFill>
            </a:rPr>
            <a:t>Contextual</a:t>
          </a:r>
        </a:p>
      </dsp:txBody>
      <dsp:txXfrm>
        <a:off x="6352621" y="4043256"/>
        <a:ext cx="1750281" cy="1648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D3707-5939-CF4B-87DD-8EBAF76B2ABE}" type="datetimeFigureOut">
              <a:rPr lang="en-US" smtClean="0"/>
              <a:t>4/13/23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0EED-7CA7-5E4F-A337-55E5A5CD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0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816B-E79C-456D-86C0-0A5913EB9F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9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5CBB9-A8E3-494D-9903-FCC778276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816B-E79C-456D-86C0-0A5913EB9F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5385-B39E-9440-A798-2EA8FDA85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D7B7-7CCE-7844-A237-28759F1F7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36E64-3CB2-4549-8F03-F724CF47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2DB1B-22D5-A74A-8F42-9698E11F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16795-A596-624A-A107-05D066D1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5F64-C560-BC4D-AC03-AD7D4927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BA8CA-9255-CE49-A15C-3F50FEED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3B43-3448-6740-97E6-F281398F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C9F93-5D43-0142-AF6C-0F00D5F9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428FD-03BC-4744-9957-409D3761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0B62B-E808-AB42-8E45-A25EAA359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CC888-5435-B349-B978-9E4DC2B8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F0AC1-69DF-0947-A5E3-4198866C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4B22B-7BBA-C445-8F5E-5F4E395C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ECFE6-FF9D-444D-9C4E-212773D9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A432-3959-4247-A2BD-57E20813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FA40-E4D4-624E-AE34-F5A1A55E6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D820A-6FDB-E64D-8F19-E618AA4F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4A761-16A4-664E-B43E-75B0E0AB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FB597-4C65-9B4B-B9CD-4E2A68D5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1F1C-735F-9A45-BACC-13493148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70B16-46D7-0D47-9903-C5B7C9D0D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B0294-6251-2240-9B89-7D528487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BB116-E9C1-B049-8906-7A2066B3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91FA3-54B7-F545-9535-DF33584E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1233-0239-514C-8713-666C91FA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894C7-351B-E749-8860-81B1F25B4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088D0-2E33-6E44-9B7E-CF13BD136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366C9-05BD-E144-AE6A-49A85FBE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B77F9-6A5C-F545-A021-28549212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652CC-34D3-3343-997A-3D895138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D5A8-95D5-FC4F-B34D-DEF7ED1C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AACF3-9DB5-674F-A86E-7775619A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CF161-05C4-374D-9674-94656DEFC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699AA-FEC3-2743-9AB1-3BDD2C32C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649A9-5ED5-DC4C-BA49-8B4D5F32E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A405B-8C00-BB4F-8EEB-BA63C75A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36A70-2E99-BA46-9345-42752A9D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7EFE6-79ED-DA4A-96F5-7A2EBC37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96B5-B6E6-9C49-9252-8A5D1E90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89C37-D9FE-894A-B4AE-BD3E172E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A89D3-A24B-B946-8F45-9795D88B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9941F-38AE-BE43-8F62-D7FACDFA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FA628-4DA4-534F-9476-E5EE6837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2D124-B572-C140-83C9-31D1E296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280F4-DD8E-9046-9F08-AF75091D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7060-BEF5-1948-A78D-2A495B0D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7189-3409-3045-91BC-127CFB4C0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FF3DC-D6A4-EE42-A050-F8948EC82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E2840-9581-5A42-A0F5-609A7838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08F45-E1F6-0547-9CEC-563F8B14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8124D-64C7-784C-8B79-E8E9E42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4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DCEE-4F72-3543-9179-F8F458F1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75262-6D21-FE49-8DDE-F43FFA5E7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AE9FD-AE35-8248-9CD4-9C3EF487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0B54E-0C72-AB4B-B5D7-3CD0D9D0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BE778-5817-9441-A8F8-47863381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5BC5B-BB10-CB4B-9A87-F219B497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92485-1B1A-7248-AF77-961FAAFDC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83171-61CB-8B4C-9334-C0EBE0A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1CAF3-7BBE-0F4F-A995-E07D2497D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5025-FACF-BD46-AB0E-A5D713DF7827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00A27-DABE-FC40-A8A5-FF60E59A5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D8CE-25A0-C34C-B9B8-272BD2E4A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90B1-0FAA-1C41-A610-5AF0B725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9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70CA11-83B9-AA44-A2AA-BEC1BE861EF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11" name="Group 10"/>
          <p:cNvGrpSpPr/>
          <p:nvPr/>
        </p:nvGrpSpPr>
        <p:grpSpPr>
          <a:xfrm>
            <a:off x="336884" y="510816"/>
            <a:ext cx="15412825" cy="16074031"/>
            <a:chOff x="0" y="-77012"/>
            <a:chExt cx="15412825" cy="16074031"/>
          </a:xfrm>
        </p:grpSpPr>
        <p:grpSp>
          <p:nvGrpSpPr>
            <p:cNvPr id="3" name="Group 84"/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4" name="Freeform 85"/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86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87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88"/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8"/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4EF41FE-56D4-C14E-BE36-5E6B79B80DFE}"/>
              </a:ext>
            </a:extLst>
          </p:cNvPr>
          <p:cNvSpPr txBox="1"/>
          <p:nvPr/>
        </p:nvSpPr>
        <p:spPr>
          <a:xfrm>
            <a:off x="1690880" y="2277341"/>
            <a:ext cx="86869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kern="0" dirty="0">
                <a:solidFill>
                  <a:schemeClr val="tx2"/>
                </a:solidFill>
                <a:latin typeface="Source Sans Pro" panose="020B0503030403020204" pitchFamily="34" charset="0"/>
              </a:rPr>
              <a:t>Clergy Resilience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B23F32-2EC9-114D-A1B8-59BB29A6550A}"/>
              </a:ext>
            </a:extLst>
          </p:cNvPr>
          <p:cNvSpPr txBox="1"/>
          <p:nvPr/>
        </p:nvSpPr>
        <p:spPr>
          <a:xfrm>
            <a:off x="1803522" y="3820390"/>
            <a:ext cx="86693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kern="100" dirty="0">
                <a:solidFill>
                  <a:schemeClr val="tx2"/>
                </a:solidFill>
                <a:latin typeface="Source Sans Pro" panose="020B0503030403020204" pitchFamily="34" charset="0"/>
              </a:rPr>
              <a:t>Supportive Resources to Balance Role-Related </a:t>
            </a:r>
          </a:p>
          <a:p>
            <a:pPr algn="ctr"/>
            <a:r>
              <a:rPr lang="en-US" sz="3200" b="1" kern="100" dirty="0">
                <a:solidFill>
                  <a:schemeClr val="tx2"/>
                </a:solidFill>
                <a:latin typeface="Source Sans Pro" panose="020B0503030403020204" pitchFamily="34" charset="0"/>
              </a:rPr>
              <a:t>Stress and Adversity</a:t>
            </a:r>
            <a:endParaRPr lang="id-ID" sz="3600" b="1" kern="1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3C006B-601E-4A48-BD9F-E328FC78DD2B}"/>
              </a:ext>
            </a:extLst>
          </p:cNvPr>
          <p:cNvSpPr txBox="1"/>
          <p:nvPr/>
        </p:nvSpPr>
        <p:spPr>
          <a:xfrm>
            <a:off x="4638001" y="4870155"/>
            <a:ext cx="2792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Margaret Clarke, PhD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Briercrest Seminary</a:t>
            </a:r>
          </a:p>
        </p:txBody>
      </p:sp>
    </p:spTree>
    <p:extLst>
      <p:ext uri="{BB962C8B-B14F-4D97-AF65-F5344CB8AC3E}">
        <p14:creationId xmlns:p14="http://schemas.microsoft.com/office/powerpoint/2010/main" val="1556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22DABA-6CA4-9040-9F15-003635CB5D69}"/>
              </a:ext>
            </a:extLst>
          </p:cNvPr>
          <p:cNvSpPr txBox="1"/>
          <p:nvPr/>
        </p:nvSpPr>
        <p:spPr>
          <a:xfrm>
            <a:off x="990926" y="1292716"/>
            <a:ext cx="61005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kern="100" dirty="0">
                <a:solidFill>
                  <a:schemeClr val="tx2"/>
                </a:solidFill>
                <a:latin typeface="Source Sans Pro" panose="020B0503030403020204" pitchFamily="34" charset="0"/>
              </a:rPr>
              <a:t>Break-off Discussions</a:t>
            </a:r>
            <a:endParaRPr lang="id-ID" sz="4000" b="1" kern="1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18DEFA-218F-014A-BF36-BA0338F98384}"/>
              </a:ext>
            </a:extLst>
          </p:cNvPr>
          <p:cNvSpPr txBox="1"/>
          <p:nvPr/>
        </p:nvSpPr>
        <p:spPr>
          <a:xfrm>
            <a:off x="1361852" y="2025854"/>
            <a:ext cx="610054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3600" u="none" strike="noStrike" dirty="0">
                <a:solidFill>
                  <a:srgbClr val="212121"/>
                </a:solidFill>
                <a:effectLst/>
                <a:latin typeface="Source Sans Pro Light" panose="020B0403030403020204" pitchFamily="34" charset="77"/>
              </a:rPr>
              <a:t>In your life, what helps you stay connected to resources that support your resilience and well-being?</a:t>
            </a:r>
          </a:p>
          <a:p>
            <a:pPr algn="ctr"/>
            <a:endParaRPr lang="en-US" sz="2800" dirty="0">
              <a:solidFill>
                <a:schemeClr val="tx2"/>
              </a:solidFill>
              <a:latin typeface="Source Sans Pro Light" panose="020B0403030403020204" pitchFamily="34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E93E28-3EDF-5D40-BFB0-22228E89FE56}"/>
              </a:ext>
            </a:extLst>
          </p:cNvPr>
          <p:cNvGrpSpPr/>
          <p:nvPr/>
        </p:nvGrpSpPr>
        <p:grpSpPr>
          <a:xfrm>
            <a:off x="8080832" y="78474"/>
            <a:ext cx="4111168" cy="6701051"/>
            <a:chOff x="5849814" y="1523813"/>
            <a:chExt cx="2504260" cy="4362259"/>
          </a:xfrm>
        </p:grpSpPr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16FAC85-FD4D-9641-ABC1-5D6BE9F23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581" y="1664752"/>
              <a:ext cx="2094962" cy="2220662"/>
            </a:xfrm>
            <a:custGeom>
              <a:avLst/>
              <a:gdLst>
                <a:gd name="T0" fmla="*/ 988 w 995"/>
                <a:gd name="T1" fmla="*/ 640 h 917"/>
                <a:gd name="T2" fmla="*/ 140 w 995"/>
                <a:gd name="T3" fmla="*/ 0 h 917"/>
                <a:gd name="T4" fmla="*/ 0 w 995"/>
                <a:gd name="T5" fmla="*/ 354 h 917"/>
                <a:gd name="T6" fmla="*/ 995 w 995"/>
                <a:gd name="T7" fmla="*/ 917 h 917"/>
                <a:gd name="T8" fmla="*/ 995 w 995"/>
                <a:gd name="T9" fmla="*/ 640 h 917"/>
                <a:gd name="T10" fmla="*/ 988 w 995"/>
                <a:gd name="T11" fmla="*/ 64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5" h="917">
                  <a:moveTo>
                    <a:pt x="988" y="640"/>
                  </a:moveTo>
                  <a:cubicBezTo>
                    <a:pt x="585" y="640"/>
                    <a:pt x="245" y="369"/>
                    <a:pt x="140" y="0"/>
                  </a:cubicBezTo>
                  <a:cubicBezTo>
                    <a:pt x="113" y="127"/>
                    <a:pt x="65" y="246"/>
                    <a:pt x="0" y="354"/>
                  </a:cubicBezTo>
                  <a:cubicBezTo>
                    <a:pt x="204" y="691"/>
                    <a:pt x="573" y="917"/>
                    <a:pt x="995" y="917"/>
                  </a:cubicBezTo>
                  <a:cubicBezTo>
                    <a:pt x="995" y="640"/>
                    <a:pt x="995" y="640"/>
                    <a:pt x="995" y="640"/>
                  </a:cubicBezTo>
                  <a:cubicBezTo>
                    <a:pt x="993" y="640"/>
                    <a:pt x="990" y="640"/>
                    <a:pt x="988" y="64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F159ACB1-EAB2-EC49-BEB5-0B42B7821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814" y="3802913"/>
              <a:ext cx="1900968" cy="2083159"/>
            </a:xfrm>
            <a:custGeom>
              <a:avLst/>
              <a:gdLst>
                <a:gd name="T0" fmla="*/ 558 w 905"/>
                <a:gd name="T1" fmla="*/ 0 h 992"/>
                <a:gd name="T2" fmla="*/ 0 w 905"/>
                <a:gd name="T3" fmla="*/ 992 h 992"/>
                <a:gd name="T4" fmla="*/ 278 w 905"/>
                <a:gd name="T5" fmla="*/ 992 h 992"/>
                <a:gd name="T6" fmla="*/ 278 w 905"/>
                <a:gd name="T7" fmla="*/ 984 h 992"/>
                <a:gd name="T8" fmla="*/ 905 w 905"/>
                <a:gd name="T9" fmla="*/ 140 h 992"/>
                <a:gd name="T10" fmla="*/ 558 w 905"/>
                <a:gd name="T1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5" h="992">
                  <a:moveTo>
                    <a:pt x="558" y="0"/>
                  </a:moveTo>
                  <a:cubicBezTo>
                    <a:pt x="224" y="204"/>
                    <a:pt x="1" y="572"/>
                    <a:pt x="0" y="992"/>
                  </a:cubicBezTo>
                  <a:cubicBezTo>
                    <a:pt x="278" y="992"/>
                    <a:pt x="278" y="992"/>
                    <a:pt x="278" y="992"/>
                  </a:cubicBezTo>
                  <a:cubicBezTo>
                    <a:pt x="278" y="989"/>
                    <a:pt x="278" y="987"/>
                    <a:pt x="278" y="984"/>
                  </a:cubicBezTo>
                  <a:cubicBezTo>
                    <a:pt x="278" y="586"/>
                    <a:pt x="542" y="249"/>
                    <a:pt x="905" y="140"/>
                  </a:cubicBezTo>
                  <a:cubicBezTo>
                    <a:pt x="781" y="112"/>
                    <a:pt x="664" y="64"/>
                    <a:pt x="55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096E5D8-A6FA-9248-937B-DEAE68DE7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522" y="1523813"/>
              <a:ext cx="1249552" cy="1251270"/>
            </a:xfrm>
            <a:custGeom>
              <a:avLst/>
              <a:gdLst>
                <a:gd name="T0" fmla="*/ 466 w 595"/>
                <a:gd name="T1" fmla="*/ 94 h 596"/>
                <a:gd name="T2" fmla="*/ 502 w 595"/>
                <a:gd name="T3" fmla="*/ 467 h 596"/>
                <a:gd name="T4" fmla="*/ 128 w 595"/>
                <a:gd name="T5" fmla="*/ 503 h 596"/>
                <a:gd name="T6" fmla="*/ 93 w 595"/>
                <a:gd name="T7" fmla="*/ 129 h 596"/>
                <a:gd name="T8" fmla="*/ 466 w 595"/>
                <a:gd name="T9" fmla="*/ 9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596">
                  <a:moveTo>
                    <a:pt x="466" y="94"/>
                  </a:moveTo>
                  <a:cubicBezTo>
                    <a:pt x="579" y="187"/>
                    <a:pt x="595" y="354"/>
                    <a:pt x="502" y="467"/>
                  </a:cubicBezTo>
                  <a:cubicBezTo>
                    <a:pt x="408" y="580"/>
                    <a:pt x="241" y="596"/>
                    <a:pt x="128" y="503"/>
                  </a:cubicBezTo>
                  <a:cubicBezTo>
                    <a:pt x="16" y="409"/>
                    <a:pt x="0" y="242"/>
                    <a:pt x="93" y="129"/>
                  </a:cubicBezTo>
                  <a:cubicBezTo>
                    <a:pt x="186" y="16"/>
                    <a:pt x="353" y="0"/>
                    <a:pt x="466" y="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86CEDD9-D6B9-124A-A75A-F5F1105A2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053" y="4772304"/>
              <a:ext cx="1249552" cy="1113768"/>
            </a:xfrm>
            <a:custGeom>
              <a:avLst/>
              <a:gdLst>
                <a:gd name="T0" fmla="*/ 298 w 595"/>
                <a:gd name="T1" fmla="*/ 0 h 530"/>
                <a:gd name="T2" fmla="*/ 93 w 595"/>
                <a:gd name="T3" fmla="*/ 96 h 530"/>
                <a:gd name="T4" fmla="*/ 129 w 595"/>
                <a:gd name="T5" fmla="*/ 469 h 530"/>
                <a:gd name="T6" fmla="*/ 297 w 595"/>
                <a:gd name="T7" fmla="*/ 530 h 530"/>
                <a:gd name="T8" fmla="*/ 502 w 595"/>
                <a:gd name="T9" fmla="*/ 434 h 530"/>
                <a:gd name="T10" fmla="*/ 466 w 595"/>
                <a:gd name="T11" fmla="*/ 60 h 530"/>
                <a:gd name="T12" fmla="*/ 298 w 595"/>
                <a:gd name="T1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5" h="530">
                  <a:moveTo>
                    <a:pt x="298" y="0"/>
                  </a:moveTo>
                  <a:cubicBezTo>
                    <a:pt x="221" y="0"/>
                    <a:pt x="145" y="32"/>
                    <a:pt x="93" y="96"/>
                  </a:cubicBezTo>
                  <a:cubicBezTo>
                    <a:pt x="0" y="209"/>
                    <a:pt x="16" y="376"/>
                    <a:pt x="129" y="469"/>
                  </a:cubicBezTo>
                  <a:cubicBezTo>
                    <a:pt x="178" y="510"/>
                    <a:pt x="238" y="530"/>
                    <a:pt x="297" y="530"/>
                  </a:cubicBezTo>
                  <a:cubicBezTo>
                    <a:pt x="374" y="530"/>
                    <a:pt x="449" y="497"/>
                    <a:pt x="502" y="434"/>
                  </a:cubicBezTo>
                  <a:cubicBezTo>
                    <a:pt x="595" y="321"/>
                    <a:pt x="579" y="154"/>
                    <a:pt x="466" y="60"/>
                  </a:cubicBezTo>
                  <a:cubicBezTo>
                    <a:pt x="417" y="20"/>
                    <a:pt x="357" y="0"/>
                    <a:pt x="29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</p:grpSp>
    </p:spTree>
    <p:extLst>
      <p:ext uri="{BB962C8B-B14F-4D97-AF65-F5344CB8AC3E}">
        <p14:creationId xmlns:p14="http://schemas.microsoft.com/office/powerpoint/2010/main" val="388842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351F3BF-C5C2-8F47-B6D7-31857EE92CF5}"/>
              </a:ext>
            </a:extLst>
          </p:cNvPr>
          <p:cNvGrpSpPr/>
          <p:nvPr/>
        </p:nvGrpSpPr>
        <p:grpSpPr>
          <a:xfrm>
            <a:off x="609121" y="78474"/>
            <a:ext cx="7274258" cy="6701051"/>
            <a:chOff x="3923063" y="1523813"/>
            <a:chExt cx="4431011" cy="4362259"/>
          </a:xfrm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D617FBE8-8F59-D14A-8A0F-3EA86729C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3569" y="2101323"/>
              <a:ext cx="2091753" cy="1925031"/>
            </a:xfrm>
            <a:custGeom>
              <a:avLst/>
              <a:gdLst>
                <a:gd name="T0" fmla="*/ 988 w 995"/>
                <a:gd name="T1" fmla="*/ 640 h 917"/>
                <a:gd name="T2" fmla="*/ 140 w 995"/>
                <a:gd name="T3" fmla="*/ 0 h 917"/>
                <a:gd name="T4" fmla="*/ 0 w 995"/>
                <a:gd name="T5" fmla="*/ 354 h 917"/>
                <a:gd name="T6" fmla="*/ 995 w 995"/>
                <a:gd name="T7" fmla="*/ 917 h 917"/>
                <a:gd name="T8" fmla="*/ 995 w 995"/>
                <a:gd name="T9" fmla="*/ 640 h 917"/>
                <a:gd name="T10" fmla="*/ 988 w 995"/>
                <a:gd name="T11" fmla="*/ 64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5" h="917">
                  <a:moveTo>
                    <a:pt x="988" y="640"/>
                  </a:moveTo>
                  <a:cubicBezTo>
                    <a:pt x="585" y="640"/>
                    <a:pt x="245" y="369"/>
                    <a:pt x="140" y="0"/>
                  </a:cubicBezTo>
                  <a:cubicBezTo>
                    <a:pt x="113" y="127"/>
                    <a:pt x="65" y="246"/>
                    <a:pt x="0" y="354"/>
                  </a:cubicBezTo>
                  <a:cubicBezTo>
                    <a:pt x="204" y="691"/>
                    <a:pt x="573" y="917"/>
                    <a:pt x="995" y="917"/>
                  </a:cubicBezTo>
                  <a:cubicBezTo>
                    <a:pt x="995" y="640"/>
                    <a:pt x="995" y="640"/>
                    <a:pt x="995" y="640"/>
                  </a:cubicBezTo>
                  <a:cubicBezTo>
                    <a:pt x="993" y="640"/>
                    <a:pt x="990" y="640"/>
                    <a:pt x="988" y="64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44612D31-3655-CB44-AD9B-A8CB6597A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814" y="3802913"/>
              <a:ext cx="1900968" cy="2083159"/>
            </a:xfrm>
            <a:custGeom>
              <a:avLst/>
              <a:gdLst>
                <a:gd name="T0" fmla="*/ 558 w 905"/>
                <a:gd name="T1" fmla="*/ 0 h 992"/>
                <a:gd name="T2" fmla="*/ 0 w 905"/>
                <a:gd name="T3" fmla="*/ 992 h 992"/>
                <a:gd name="T4" fmla="*/ 278 w 905"/>
                <a:gd name="T5" fmla="*/ 992 h 992"/>
                <a:gd name="T6" fmla="*/ 278 w 905"/>
                <a:gd name="T7" fmla="*/ 984 h 992"/>
                <a:gd name="T8" fmla="*/ 905 w 905"/>
                <a:gd name="T9" fmla="*/ 140 h 992"/>
                <a:gd name="T10" fmla="*/ 558 w 905"/>
                <a:gd name="T1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5" h="992">
                  <a:moveTo>
                    <a:pt x="558" y="0"/>
                  </a:moveTo>
                  <a:cubicBezTo>
                    <a:pt x="224" y="204"/>
                    <a:pt x="1" y="572"/>
                    <a:pt x="0" y="992"/>
                  </a:cubicBezTo>
                  <a:cubicBezTo>
                    <a:pt x="278" y="992"/>
                    <a:pt x="278" y="992"/>
                    <a:pt x="278" y="992"/>
                  </a:cubicBezTo>
                  <a:cubicBezTo>
                    <a:pt x="278" y="989"/>
                    <a:pt x="278" y="987"/>
                    <a:pt x="278" y="984"/>
                  </a:cubicBezTo>
                  <a:cubicBezTo>
                    <a:pt x="278" y="586"/>
                    <a:pt x="542" y="249"/>
                    <a:pt x="905" y="140"/>
                  </a:cubicBezTo>
                  <a:cubicBezTo>
                    <a:pt x="781" y="112"/>
                    <a:pt x="664" y="64"/>
                    <a:pt x="55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29CF8AC6-8AD0-B444-9ED2-382989024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814" y="3452282"/>
              <a:ext cx="2091753" cy="1926751"/>
            </a:xfrm>
            <a:custGeom>
              <a:avLst/>
              <a:gdLst>
                <a:gd name="T0" fmla="*/ 0 w 995"/>
                <a:gd name="T1" fmla="*/ 0 h 918"/>
                <a:gd name="T2" fmla="*/ 0 w 995"/>
                <a:gd name="T3" fmla="*/ 277 h 918"/>
                <a:gd name="T4" fmla="*/ 7 w 995"/>
                <a:gd name="T5" fmla="*/ 277 h 918"/>
                <a:gd name="T6" fmla="*/ 855 w 995"/>
                <a:gd name="T7" fmla="*/ 918 h 918"/>
                <a:gd name="T8" fmla="*/ 995 w 995"/>
                <a:gd name="T9" fmla="*/ 563 h 918"/>
                <a:gd name="T10" fmla="*/ 0 w 995"/>
                <a:gd name="T1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5" h="918">
                  <a:moveTo>
                    <a:pt x="0" y="0"/>
                  </a:moveTo>
                  <a:cubicBezTo>
                    <a:pt x="0" y="277"/>
                    <a:pt x="0" y="277"/>
                    <a:pt x="0" y="277"/>
                  </a:cubicBezTo>
                  <a:cubicBezTo>
                    <a:pt x="2" y="277"/>
                    <a:pt x="5" y="277"/>
                    <a:pt x="7" y="277"/>
                  </a:cubicBezTo>
                  <a:cubicBezTo>
                    <a:pt x="411" y="277"/>
                    <a:pt x="751" y="548"/>
                    <a:pt x="855" y="918"/>
                  </a:cubicBezTo>
                  <a:cubicBezTo>
                    <a:pt x="882" y="790"/>
                    <a:pt x="930" y="671"/>
                    <a:pt x="995" y="563"/>
                  </a:cubicBezTo>
                  <a:cubicBezTo>
                    <a:pt x="792" y="226"/>
                    <a:pt x="422" y="0"/>
                    <a:pt x="0" y="0"/>
                  </a:cubicBezTo>
                </a:path>
              </a:pathLst>
            </a:cu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9049C4F5-7866-D745-9490-73F4356E0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854" y="1592564"/>
              <a:ext cx="1928468" cy="2090034"/>
            </a:xfrm>
            <a:custGeom>
              <a:avLst/>
              <a:gdLst>
                <a:gd name="T0" fmla="*/ 0 w 918"/>
                <a:gd name="T1" fmla="*/ 856 h 995"/>
                <a:gd name="T2" fmla="*/ 355 w 918"/>
                <a:gd name="T3" fmla="*/ 995 h 995"/>
                <a:gd name="T4" fmla="*/ 918 w 918"/>
                <a:gd name="T5" fmla="*/ 0 h 995"/>
                <a:gd name="T6" fmla="*/ 640 w 918"/>
                <a:gd name="T7" fmla="*/ 0 h 995"/>
                <a:gd name="T8" fmla="*/ 640 w 918"/>
                <a:gd name="T9" fmla="*/ 8 h 995"/>
                <a:gd name="T10" fmla="*/ 0 w 918"/>
                <a:gd name="T11" fmla="*/ 856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8" h="995">
                  <a:moveTo>
                    <a:pt x="0" y="856"/>
                  </a:moveTo>
                  <a:cubicBezTo>
                    <a:pt x="127" y="883"/>
                    <a:pt x="246" y="931"/>
                    <a:pt x="355" y="995"/>
                  </a:cubicBezTo>
                  <a:cubicBezTo>
                    <a:pt x="692" y="792"/>
                    <a:pt x="917" y="422"/>
                    <a:pt x="918" y="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640" y="3"/>
                    <a:pt x="640" y="5"/>
                    <a:pt x="640" y="8"/>
                  </a:cubicBezTo>
                  <a:cubicBezTo>
                    <a:pt x="640" y="411"/>
                    <a:pt x="370" y="751"/>
                    <a:pt x="0" y="8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4251135-9B92-7A47-9039-A6F68B36A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063" y="1523813"/>
              <a:ext cx="1249552" cy="1251270"/>
            </a:xfrm>
            <a:custGeom>
              <a:avLst/>
              <a:gdLst>
                <a:gd name="T0" fmla="*/ 467 w 595"/>
                <a:gd name="T1" fmla="*/ 94 h 596"/>
                <a:gd name="T2" fmla="*/ 502 w 595"/>
                <a:gd name="T3" fmla="*/ 467 h 596"/>
                <a:gd name="T4" fmla="*/ 129 w 595"/>
                <a:gd name="T5" fmla="*/ 503 h 596"/>
                <a:gd name="T6" fmla="*/ 93 w 595"/>
                <a:gd name="T7" fmla="*/ 129 h 596"/>
                <a:gd name="T8" fmla="*/ 467 w 595"/>
                <a:gd name="T9" fmla="*/ 9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596">
                  <a:moveTo>
                    <a:pt x="467" y="94"/>
                  </a:moveTo>
                  <a:cubicBezTo>
                    <a:pt x="580" y="187"/>
                    <a:pt x="595" y="354"/>
                    <a:pt x="502" y="467"/>
                  </a:cubicBezTo>
                  <a:cubicBezTo>
                    <a:pt x="409" y="580"/>
                    <a:pt x="242" y="596"/>
                    <a:pt x="129" y="503"/>
                  </a:cubicBezTo>
                  <a:cubicBezTo>
                    <a:pt x="16" y="409"/>
                    <a:pt x="0" y="242"/>
                    <a:pt x="93" y="129"/>
                  </a:cubicBezTo>
                  <a:cubicBezTo>
                    <a:pt x="187" y="16"/>
                    <a:pt x="354" y="0"/>
                    <a:pt x="467" y="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85DED6A-01FD-6049-B428-1D94C1B67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522" y="1523813"/>
              <a:ext cx="1249552" cy="1251270"/>
            </a:xfrm>
            <a:custGeom>
              <a:avLst/>
              <a:gdLst>
                <a:gd name="T0" fmla="*/ 466 w 595"/>
                <a:gd name="T1" fmla="*/ 94 h 596"/>
                <a:gd name="T2" fmla="*/ 502 w 595"/>
                <a:gd name="T3" fmla="*/ 467 h 596"/>
                <a:gd name="T4" fmla="*/ 128 w 595"/>
                <a:gd name="T5" fmla="*/ 503 h 596"/>
                <a:gd name="T6" fmla="*/ 93 w 595"/>
                <a:gd name="T7" fmla="*/ 129 h 596"/>
                <a:gd name="T8" fmla="*/ 466 w 595"/>
                <a:gd name="T9" fmla="*/ 9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596">
                  <a:moveTo>
                    <a:pt x="466" y="94"/>
                  </a:moveTo>
                  <a:cubicBezTo>
                    <a:pt x="579" y="187"/>
                    <a:pt x="595" y="354"/>
                    <a:pt x="502" y="467"/>
                  </a:cubicBezTo>
                  <a:cubicBezTo>
                    <a:pt x="408" y="580"/>
                    <a:pt x="241" y="596"/>
                    <a:pt x="128" y="503"/>
                  </a:cubicBezTo>
                  <a:cubicBezTo>
                    <a:pt x="16" y="409"/>
                    <a:pt x="0" y="242"/>
                    <a:pt x="93" y="129"/>
                  </a:cubicBezTo>
                  <a:cubicBezTo>
                    <a:pt x="186" y="16"/>
                    <a:pt x="353" y="0"/>
                    <a:pt x="466" y="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A755EA2-B264-B84B-9DA8-E0CFDC37E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053" y="4772304"/>
              <a:ext cx="1249552" cy="1113768"/>
            </a:xfrm>
            <a:custGeom>
              <a:avLst/>
              <a:gdLst>
                <a:gd name="T0" fmla="*/ 298 w 595"/>
                <a:gd name="T1" fmla="*/ 0 h 530"/>
                <a:gd name="T2" fmla="*/ 93 w 595"/>
                <a:gd name="T3" fmla="*/ 96 h 530"/>
                <a:gd name="T4" fmla="*/ 129 w 595"/>
                <a:gd name="T5" fmla="*/ 469 h 530"/>
                <a:gd name="T6" fmla="*/ 297 w 595"/>
                <a:gd name="T7" fmla="*/ 530 h 530"/>
                <a:gd name="T8" fmla="*/ 502 w 595"/>
                <a:gd name="T9" fmla="*/ 434 h 530"/>
                <a:gd name="T10" fmla="*/ 466 w 595"/>
                <a:gd name="T11" fmla="*/ 60 h 530"/>
                <a:gd name="T12" fmla="*/ 298 w 595"/>
                <a:gd name="T1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5" h="530">
                  <a:moveTo>
                    <a:pt x="298" y="0"/>
                  </a:moveTo>
                  <a:cubicBezTo>
                    <a:pt x="221" y="0"/>
                    <a:pt x="145" y="32"/>
                    <a:pt x="93" y="96"/>
                  </a:cubicBezTo>
                  <a:cubicBezTo>
                    <a:pt x="0" y="209"/>
                    <a:pt x="16" y="376"/>
                    <a:pt x="129" y="469"/>
                  </a:cubicBezTo>
                  <a:cubicBezTo>
                    <a:pt x="178" y="510"/>
                    <a:pt x="238" y="530"/>
                    <a:pt x="297" y="530"/>
                  </a:cubicBezTo>
                  <a:cubicBezTo>
                    <a:pt x="374" y="530"/>
                    <a:pt x="449" y="497"/>
                    <a:pt x="502" y="434"/>
                  </a:cubicBezTo>
                  <a:cubicBezTo>
                    <a:pt x="595" y="321"/>
                    <a:pt x="579" y="154"/>
                    <a:pt x="466" y="60"/>
                  </a:cubicBezTo>
                  <a:cubicBezTo>
                    <a:pt x="417" y="20"/>
                    <a:pt x="357" y="0"/>
                    <a:pt x="29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D23BAEB-9CB5-E744-8B26-67AF736D4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063" y="4772304"/>
              <a:ext cx="1249552" cy="1113768"/>
            </a:xfrm>
            <a:custGeom>
              <a:avLst/>
              <a:gdLst>
                <a:gd name="T0" fmla="*/ 298 w 595"/>
                <a:gd name="T1" fmla="*/ 0 h 530"/>
                <a:gd name="T2" fmla="*/ 93 w 595"/>
                <a:gd name="T3" fmla="*/ 96 h 530"/>
                <a:gd name="T4" fmla="*/ 129 w 595"/>
                <a:gd name="T5" fmla="*/ 469 h 530"/>
                <a:gd name="T6" fmla="*/ 298 w 595"/>
                <a:gd name="T7" fmla="*/ 530 h 530"/>
                <a:gd name="T8" fmla="*/ 502 w 595"/>
                <a:gd name="T9" fmla="*/ 434 h 530"/>
                <a:gd name="T10" fmla="*/ 467 w 595"/>
                <a:gd name="T11" fmla="*/ 60 h 530"/>
                <a:gd name="T12" fmla="*/ 298 w 595"/>
                <a:gd name="T1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5" h="530">
                  <a:moveTo>
                    <a:pt x="298" y="0"/>
                  </a:moveTo>
                  <a:cubicBezTo>
                    <a:pt x="222" y="0"/>
                    <a:pt x="146" y="32"/>
                    <a:pt x="93" y="96"/>
                  </a:cubicBezTo>
                  <a:cubicBezTo>
                    <a:pt x="0" y="209"/>
                    <a:pt x="16" y="376"/>
                    <a:pt x="129" y="469"/>
                  </a:cubicBezTo>
                  <a:cubicBezTo>
                    <a:pt x="178" y="510"/>
                    <a:pt x="238" y="530"/>
                    <a:pt x="298" y="530"/>
                  </a:cubicBezTo>
                  <a:cubicBezTo>
                    <a:pt x="374" y="530"/>
                    <a:pt x="450" y="497"/>
                    <a:pt x="502" y="434"/>
                  </a:cubicBezTo>
                  <a:cubicBezTo>
                    <a:pt x="595" y="321"/>
                    <a:pt x="580" y="154"/>
                    <a:pt x="467" y="60"/>
                  </a:cubicBezTo>
                  <a:cubicBezTo>
                    <a:pt x="417" y="20"/>
                    <a:pt x="357" y="0"/>
                    <a:pt x="298" y="0"/>
                  </a:cubicBezTo>
                </a:path>
              </a:pathLst>
            </a:cu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8D9C0C6-044D-5A41-94B9-EA83B035EA87}"/>
                </a:ext>
              </a:extLst>
            </p:cNvPr>
            <p:cNvGrpSpPr/>
            <p:nvPr/>
          </p:nvGrpSpPr>
          <p:grpSpPr>
            <a:xfrm>
              <a:off x="5617773" y="3219884"/>
              <a:ext cx="1031907" cy="1031907"/>
              <a:chOff x="4312580" y="2742247"/>
              <a:chExt cx="599764" cy="599764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95F4D80-753E-7C40-BB3A-80A9D41D43EA}"/>
                  </a:ext>
                </a:extLst>
              </p:cNvPr>
              <p:cNvCxnSpPr/>
              <p:nvPr/>
            </p:nvCxnSpPr>
            <p:spPr>
              <a:xfrm>
                <a:off x="4612462" y="2742247"/>
                <a:ext cx="0" cy="599764"/>
              </a:xfrm>
              <a:prstGeom prst="line">
                <a:avLst/>
              </a:prstGeom>
              <a:ln w="25400">
                <a:solidFill>
                  <a:schemeClr val="tx1">
                    <a:alpha val="27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4B556409-1E1E-6340-A18B-B30EC32DE24D}"/>
                  </a:ext>
                </a:extLst>
              </p:cNvPr>
              <p:cNvCxnSpPr/>
              <p:nvPr/>
            </p:nvCxnSpPr>
            <p:spPr>
              <a:xfrm rot="5400000">
                <a:off x="4612462" y="2742247"/>
                <a:ext cx="0" cy="599764"/>
              </a:xfrm>
              <a:prstGeom prst="line">
                <a:avLst/>
              </a:prstGeom>
              <a:ln w="25400">
                <a:solidFill>
                  <a:schemeClr val="tx1">
                    <a:alpha val="27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5E4EB6C-4175-1447-A4E9-578A39C72606}"/>
                  </a:ext>
                </a:extLst>
              </p:cNvPr>
              <p:cNvSpPr/>
              <p:nvPr/>
            </p:nvSpPr>
            <p:spPr>
              <a:xfrm>
                <a:off x="4525587" y="2955254"/>
                <a:ext cx="173750" cy="17375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0A402B1-9166-4BEA-4C5A-DC39B643D39C}"/>
              </a:ext>
            </a:extLst>
          </p:cNvPr>
          <p:cNvSpPr txBox="1"/>
          <p:nvPr/>
        </p:nvSpPr>
        <p:spPr>
          <a:xfrm>
            <a:off x="8004709" y="3040877"/>
            <a:ext cx="39212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77"/>
              </a:rPr>
              <a:t>Margaret Clarke</a:t>
            </a:r>
          </a:p>
          <a:p>
            <a:r>
              <a:rPr lang="en-US" sz="3200" dirty="0" err="1">
                <a:latin typeface="Source Sans Pro Light" panose="020B0403030403020204" pitchFamily="34" charset="77"/>
              </a:rPr>
              <a:t>mclarke@briercrest.ca</a:t>
            </a:r>
            <a:endParaRPr lang="en-US" sz="3200" dirty="0">
              <a:latin typeface="Source Sans Pro Light" panose="020B04030304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756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27C43AF-A549-C94B-AFE6-7AEC998D0F6F}"/>
              </a:ext>
            </a:extLst>
          </p:cNvPr>
          <p:cNvSpPr/>
          <p:nvPr/>
        </p:nvSpPr>
        <p:spPr>
          <a:xfrm>
            <a:off x="-38264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lvl="1" indent="-457200"/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Clarke, M. (2022). The Clergy Resilience Model: A Tool for Supporting Clergy Well-being.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Journal of Psychology and Theology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00916471221137546.</a:t>
            </a:r>
          </a:p>
          <a:p>
            <a:pPr marL="1371600" lvl="1" indent="-457200"/>
            <a:endParaRPr lang="en-CA" sz="2000" b="1" dirty="0">
              <a:solidFill>
                <a:schemeClr val="bg1"/>
              </a:solidFill>
              <a:effectLst/>
              <a:latin typeface="Source Sans Pro Light" panose="020B0403030403020204" pitchFamily="34" charset="77"/>
              <a:ea typeface="Calibri" panose="020F0502020204030204" pitchFamily="34" charset="0"/>
              <a:cs typeface="Times New Roman (Body CS)"/>
            </a:endParaRPr>
          </a:p>
          <a:p>
            <a:pPr marL="1371600" lvl="1" indent="-457200"/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Clarke, M., </a:t>
            </a:r>
            <a:r>
              <a:rPr lang="en-US" sz="2000" b="1" dirty="0" err="1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Spurr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S., &amp; Walker, K. (2022). The well-being and resilience of Canadian Christian clergy.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Pastoral Psychology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 71(5), 597-613.</a:t>
            </a:r>
          </a:p>
          <a:p>
            <a:pPr marL="1371600" lvl="1" indent="-457200"/>
            <a:endParaRPr lang="en-CA" sz="2000" b="1" dirty="0">
              <a:solidFill>
                <a:schemeClr val="bg1"/>
              </a:solidFill>
              <a:effectLst/>
              <a:latin typeface="Source Sans Pro Light" panose="020B0403030403020204" pitchFamily="34" charset="77"/>
              <a:ea typeface="Calibri" panose="020F0502020204030204" pitchFamily="34" charset="0"/>
              <a:cs typeface="Times New Roman (Body CS)"/>
            </a:endParaRPr>
          </a:p>
          <a:p>
            <a:pPr marL="1371600" lvl="1" indent="-457200"/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Clarke, M., Walker, K., </a:t>
            </a:r>
            <a:r>
              <a:rPr lang="en-US" sz="2000" b="1" dirty="0" err="1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Spurr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S., &amp; Squires, V. (2022). Clergy Resilience: Accessing Supportive Resources to Balance the Impact of Role-Related Stress and Adversity. 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Journal of Pastoral Care &amp; Counseling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1-14, DOI: 10.1177/15423050221090864</a:t>
            </a:r>
          </a:p>
          <a:p>
            <a:pPr marL="1371600" lvl="1" indent="-457200"/>
            <a:endParaRPr lang="en-CA" sz="2000" b="1" dirty="0">
              <a:solidFill>
                <a:schemeClr val="bg1"/>
              </a:solidFill>
              <a:effectLst/>
              <a:latin typeface="Source Sans Pro Light" panose="020B0403030403020204" pitchFamily="34" charset="77"/>
              <a:ea typeface="Calibri" panose="020F0502020204030204" pitchFamily="34" charset="0"/>
              <a:cs typeface="Times New Roman (Body CS)"/>
            </a:endParaRPr>
          </a:p>
          <a:p>
            <a:pPr marL="1371600" lvl="1" indent="-457200"/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Clarke, M., Walker, K., </a:t>
            </a:r>
            <a:r>
              <a:rPr lang="en-US" sz="2000" b="1" dirty="0" err="1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Spurr</a:t>
            </a:r>
            <a:r>
              <a:rPr lang="en-US" sz="2000" b="1" dirty="0">
                <a:solidFill>
                  <a:schemeClr val="bg1"/>
                </a:solidFill>
                <a:effectLst/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S., &amp; Squires, V. (2022). Role-related stress and adversity impacting Christian clergy resilience: A pan-Canadian study., 15423050221133033.</a:t>
            </a:r>
            <a:r>
              <a:rPr lang="en-US" sz="2000" b="1" i="1" dirty="0">
                <a:solidFill>
                  <a:schemeClr val="bg1"/>
                </a:solidFill>
                <a:latin typeface="Source Sans Pro Light" panose="020B04030304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 Journal of Pastoral Care &amp; Counseling</a:t>
            </a:r>
            <a:endParaRPr lang="en-CA" sz="2000" b="1" dirty="0">
              <a:solidFill>
                <a:schemeClr val="bg1"/>
              </a:solidFill>
              <a:effectLst/>
              <a:latin typeface="Source Sans Pro Light" panose="020B0403030403020204" pitchFamily="34" charset="77"/>
              <a:ea typeface="Calibri" panose="020F0502020204030204" pitchFamily="34" charset="0"/>
              <a:cs typeface="Times New Roman (Body CS)"/>
            </a:endParaRPr>
          </a:p>
        </p:txBody>
      </p:sp>
    </p:spTree>
    <p:extLst>
      <p:ext uri="{BB962C8B-B14F-4D97-AF65-F5344CB8AC3E}">
        <p14:creationId xmlns:p14="http://schemas.microsoft.com/office/powerpoint/2010/main" val="26996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5F8C08E-6A9E-D13E-DF2A-55C4EFE43A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59809"/>
              </p:ext>
            </p:extLst>
          </p:nvPr>
        </p:nvGraphicFramePr>
        <p:xfrm>
          <a:off x="742122" y="2637183"/>
          <a:ext cx="10349948" cy="491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DBE8DC4-C510-7988-FF5A-F953B0003618}"/>
              </a:ext>
            </a:extLst>
          </p:cNvPr>
          <p:cNvSpPr/>
          <p:nvPr/>
        </p:nvSpPr>
        <p:spPr>
          <a:xfrm>
            <a:off x="0" y="0"/>
            <a:ext cx="12192000" cy="335754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lvl="0" algn="ctr"/>
            <a:r>
              <a:rPr lang="en-US" sz="4800" b="1" dirty="0">
                <a:solidFill>
                  <a:schemeClr val="tx2"/>
                </a:solidFill>
                <a:latin typeface="Source Sans Pro" panose="020B0503030403020204" pitchFamily="34" charset="77"/>
              </a:rPr>
              <a:t>Study Overview</a:t>
            </a:r>
          </a:p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lvl="0" algn="ctr"/>
            <a:r>
              <a:rPr lang="en-US" sz="2400" dirty="0">
                <a:solidFill>
                  <a:schemeClr val="bg1"/>
                </a:solidFill>
              </a:rPr>
              <a:t>What </a:t>
            </a:r>
            <a:r>
              <a:rPr lang="en-CA" sz="2400" dirty="0">
                <a:solidFill>
                  <a:schemeClr val="bg1"/>
                </a:solidFill>
              </a:rPr>
              <a:t>variables, individual, social and relational, or contextual and organizational, do clergy perceive to impact their professional resilience?</a:t>
            </a:r>
          </a:p>
          <a:p>
            <a:pPr lvl="0"/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4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7A65651-A274-6646-8F80-3B4DDA131A97}"/>
              </a:ext>
            </a:extLst>
          </p:cNvPr>
          <p:cNvGrpSpPr/>
          <p:nvPr/>
        </p:nvGrpSpPr>
        <p:grpSpPr>
          <a:xfrm>
            <a:off x="518616" y="510816"/>
            <a:ext cx="15412825" cy="16074031"/>
            <a:chOff x="0" y="-77012"/>
            <a:chExt cx="15412825" cy="16074031"/>
          </a:xfrm>
        </p:grpSpPr>
        <p:grpSp>
          <p:nvGrpSpPr>
            <p:cNvPr id="4" name="Group 84">
              <a:extLst>
                <a:ext uri="{FF2B5EF4-FFF2-40B4-BE49-F238E27FC236}">
                  <a16:creationId xmlns:a16="http://schemas.microsoft.com/office/drawing/2014/main" id="{5AE61E73-EA3A-C948-9611-5908B11AFA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7" name="Freeform 85">
                <a:extLst>
                  <a:ext uri="{FF2B5EF4-FFF2-40B4-BE49-F238E27FC236}">
                    <a16:creationId xmlns:a16="http://schemas.microsoft.com/office/drawing/2014/main" id="{A07BA7AE-9D09-ED4D-9B1B-072EEDCE44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6">
                <a:extLst>
                  <a:ext uri="{FF2B5EF4-FFF2-40B4-BE49-F238E27FC236}">
                    <a16:creationId xmlns:a16="http://schemas.microsoft.com/office/drawing/2014/main" id="{2FC10FA7-2FDE-2344-A64D-58CF8E05BE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7">
                <a:extLst>
                  <a:ext uri="{FF2B5EF4-FFF2-40B4-BE49-F238E27FC236}">
                    <a16:creationId xmlns:a16="http://schemas.microsoft.com/office/drawing/2014/main" id="{771FDC1F-8C31-E749-B840-4987DB2C6F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8">
                <a:extLst>
                  <a:ext uri="{FF2B5EF4-FFF2-40B4-BE49-F238E27FC236}">
                    <a16:creationId xmlns:a16="http://schemas.microsoft.com/office/drawing/2014/main" id="{0B9EC499-3E5A-854B-BA28-34595EA45F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88">
              <a:extLst>
                <a:ext uri="{FF2B5EF4-FFF2-40B4-BE49-F238E27FC236}">
                  <a16:creationId xmlns:a16="http://schemas.microsoft.com/office/drawing/2014/main" id="{EF960193-3867-6C43-8241-95EAC0C353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8">
              <a:extLst>
                <a:ext uri="{FF2B5EF4-FFF2-40B4-BE49-F238E27FC236}">
                  <a16:creationId xmlns:a16="http://schemas.microsoft.com/office/drawing/2014/main" id="{488BAC49-DEE3-5846-B4AD-17A776B869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F64948B4-8172-FD44-BF3A-DA8648E0A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927322"/>
              </p:ext>
            </p:extLst>
          </p:nvPr>
        </p:nvGraphicFramePr>
        <p:xfrm>
          <a:off x="1012411" y="70757"/>
          <a:ext cx="8844767" cy="671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94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E45A3A-4C5F-244F-BFC5-FB9651313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594" y="576943"/>
            <a:ext cx="8692841" cy="65142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483388-E558-3847-B327-7BB7B9347AFE}"/>
              </a:ext>
            </a:extLst>
          </p:cNvPr>
          <p:cNvSpPr/>
          <p:nvPr/>
        </p:nvSpPr>
        <p:spPr>
          <a:xfrm>
            <a:off x="1" y="0"/>
            <a:ext cx="29826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kern="100" dirty="0">
                <a:solidFill>
                  <a:schemeClr val="bg1"/>
                </a:solidFill>
                <a:latin typeface="Source Sans Pro" panose="020B0503030403020204" pitchFamily="34" charset="0"/>
              </a:rPr>
              <a:t>Clergy Resilience Model</a:t>
            </a:r>
            <a:endParaRPr lang="id-ID" sz="2800" b="1" kern="1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2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22DABA-6CA4-9040-9F15-003635CB5D69}"/>
              </a:ext>
            </a:extLst>
          </p:cNvPr>
          <p:cNvSpPr txBox="1"/>
          <p:nvPr/>
        </p:nvSpPr>
        <p:spPr>
          <a:xfrm>
            <a:off x="1460905" y="1543403"/>
            <a:ext cx="61005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kern="100" dirty="0">
                <a:solidFill>
                  <a:schemeClr val="tx2"/>
                </a:solidFill>
                <a:latin typeface="Source Sans Pro" panose="020B0503030403020204" pitchFamily="34" charset="0"/>
              </a:rPr>
              <a:t>Break-off Discussions</a:t>
            </a:r>
            <a:endParaRPr lang="id-ID" sz="4000" b="1" kern="1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18DEFA-218F-014A-BF36-BA0338F98384}"/>
              </a:ext>
            </a:extLst>
          </p:cNvPr>
          <p:cNvSpPr txBox="1"/>
          <p:nvPr/>
        </p:nvSpPr>
        <p:spPr>
          <a:xfrm>
            <a:off x="1728479" y="2251289"/>
            <a:ext cx="61005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3600" dirty="0">
                <a:solidFill>
                  <a:srgbClr val="212121"/>
                </a:solidFill>
                <a:latin typeface="Source Sans Pro Light" panose="020B0403030403020204" pitchFamily="34" charset="77"/>
              </a:rPr>
              <a:t>W</a:t>
            </a:r>
            <a:r>
              <a:rPr lang="en-CA" sz="3600" u="none" strike="noStrike" dirty="0">
                <a:solidFill>
                  <a:srgbClr val="212121"/>
                </a:solidFill>
                <a:effectLst/>
                <a:latin typeface="Source Sans Pro Light" panose="020B0403030403020204" pitchFamily="34" charset="77"/>
              </a:rPr>
              <a:t>hat helps you bounce back from adversity and challenges you encounter?</a:t>
            </a:r>
            <a:endParaRPr lang="en-US" sz="3600" dirty="0">
              <a:solidFill>
                <a:schemeClr val="tx2"/>
              </a:solidFill>
              <a:latin typeface="Source Sans Pro Light" panose="020B0403030403020204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E93E28-3EDF-5D40-BFB0-22228E89FE56}"/>
              </a:ext>
            </a:extLst>
          </p:cNvPr>
          <p:cNvGrpSpPr/>
          <p:nvPr/>
        </p:nvGrpSpPr>
        <p:grpSpPr>
          <a:xfrm>
            <a:off x="8080832" y="78474"/>
            <a:ext cx="4111168" cy="6701051"/>
            <a:chOff x="5849814" y="1523813"/>
            <a:chExt cx="2504260" cy="4362259"/>
          </a:xfrm>
        </p:grpSpPr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16FAC85-FD4D-9641-ABC1-5D6BE9F23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581" y="1664752"/>
              <a:ext cx="2094962" cy="2220662"/>
            </a:xfrm>
            <a:custGeom>
              <a:avLst/>
              <a:gdLst>
                <a:gd name="T0" fmla="*/ 988 w 995"/>
                <a:gd name="T1" fmla="*/ 640 h 917"/>
                <a:gd name="T2" fmla="*/ 140 w 995"/>
                <a:gd name="T3" fmla="*/ 0 h 917"/>
                <a:gd name="T4" fmla="*/ 0 w 995"/>
                <a:gd name="T5" fmla="*/ 354 h 917"/>
                <a:gd name="T6" fmla="*/ 995 w 995"/>
                <a:gd name="T7" fmla="*/ 917 h 917"/>
                <a:gd name="T8" fmla="*/ 995 w 995"/>
                <a:gd name="T9" fmla="*/ 640 h 917"/>
                <a:gd name="T10" fmla="*/ 988 w 995"/>
                <a:gd name="T11" fmla="*/ 64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5" h="917">
                  <a:moveTo>
                    <a:pt x="988" y="640"/>
                  </a:moveTo>
                  <a:cubicBezTo>
                    <a:pt x="585" y="640"/>
                    <a:pt x="245" y="369"/>
                    <a:pt x="140" y="0"/>
                  </a:cubicBezTo>
                  <a:cubicBezTo>
                    <a:pt x="113" y="127"/>
                    <a:pt x="65" y="246"/>
                    <a:pt x="0" y="354"/>
                  </a:cubicBezTo>
                  <a:cubicBezTo>
                    <a:pt x="204" y="691"/>
                    <a:pt x="573" y="917"/>
                    <a:pt x="995" y="917"/>
                  </a:cubicBezTo>
                  <a:cubicBezTo>
                    <a:pt x="995" y="640"/>
                    <a:pt x="995" y="640"/>
                    <a:pt x="995" y="640"/>
                  </a:cubicBezTo>
                  <a:cubicBezTo>
                    <a:pt x="993" y="640"/>
                    <a:pt x="990" y="640"/>
                    <a:pt x="988" y="64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F159ACB1-EAB2-EC49-BEB5-0B42B7821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814" y="3802913"/>
              <a:ext cx="1900968" cy="2083159"/>
            </a:xfrm>
            <a:custGeom>
              <a:avLst/>
              <a:gdLst>
                <a:gd name="T0" fmla="*/ 558 w 905"/>
                <a:gd name="T1" fmla="*/ 0 h 992"/>
                <a:gd name="T2" fmla="*/ 0 w 905"/>
                <a:gd name="T3" fmla="*/ 992 h 992"/>
                <a:gd name="T4" fmla="*/ 278 w 905"/>
                <a:gd name="T5" fmla="*/ 992 h 992"/>
                <a:gd name="T6" fmla="*/ 278 w 905"/>
                <a:gd name="T7" fmla="*/ 984 h 992"/>
                <a:gd name="T8" fmla="*/ 905 w 905"/>
                <a:gd name="T9" fmla="*/ 140 h 992"/>
                <a:gd name="T10" fmla="*/ 558 w 905"/>
                <a:gd name="T1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5" h="992">
                  <a:moveTo>
                    <a:pt x="558" y="0"/>
                  </a:moveTo>
                  <a:cubicBezTo>
                    <a:pt x="224" y="204"/>
                    <a:pt x="1" y="572"/>
                    <a:pt x="0" y="992"/>
                  </a:cubicBezTo>
                  <a:cubicBezTo>
                    <a:pt x="278" y="992"/>
                    <a:pt x="278" y="992"/>
                    <a:pt x="278" y="992"/>
                  </a:cubicBezTo>
                  <a:cubicBezTo>
                    <a:pt x="278" y="989"/>
                    <a:pt x="278" y="987"/>
                    <a:pt x="278" y="984"/>
                  </a:cubicBezTo>
                  <a:cubicBezTo>
                    <a:pt x="278" y="586"/>
                    <a:pt x="542" y="249"/>
                    <a:pt x="905" y="140"/>
                  </a:cubicBezTo>
                  <a:cubicBezTo>
                    <a:pt x="781" y="112"/>
                    <a:pt x="664" y="64"/>
                    <a:pt x="55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096E5D8-A6FA-9248-937B-DEAE68DE7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522" y="1523813"/>
              <a:ext cx="1249552" cy="1251270"/>
            </a:xfrm>
            <a:custGeom>
              <a:avLst/>
              <a:gdLst>
                <a:gd name="T0" fmla="*/ 466 w 595"/>
                <a:gd name="T1" fmla="*/ 94 h 596"/>
                <a:gd name="T2" fmla="*/ 502 w 595"/>
                <a:gd name="T3" fmla="*/ 467 h 596"/>
                <a:gd name="T4" fmla="*/ 128 w 595"/>
                <a:gd name="T5" fmla="*/ 503 h 596"/>
                <a:gd name="T6" fmla="*/ 93 w 595"/>
                <a:gd name="T7" fmla="*/ 129 h 596"/>
                <a:gd name="T8" fmla="*/ 466 w 595"/>
                <a:gd name="T9" fmla="*/ 9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596">
                  <a:moveTo>
                    <a:pt x="466" y="94"/>
                  </a:moveTo>
                  <a:cubicBezTo>
                    <a:pt x="579" y="187"/>
                    <a:pt x="595" y="354"/>
                    <a:pt x="502" y="467"/>
                  </a:cubicBezTo>
                  <a:cubicBezTo>
                    <a:pt x="408" y="580"/>
                    <a:pt x="241" y="596"/>
                    <a:pt x="128" y="503"/>
                  </a:cubicBezTo>
                  <a:cubicBezTo>
                    <a:pt x="16" y="409"/>
                    <a:pt x="0" y="242"/>
                    <a:pt x="93" y="129"/>
                  </a:cubicBezTo>
                  <a:cubicBezTo>
                    <a:pt x="186" y="16"/>
                    <a:pt x="353" y="0"/>
                    <a:pt x="466" y="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86CEDD9-D6B9-124A-A75A-F5F1105A2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053" y="4772304"/>
              <a:ext cx="1249552" cy="1113768"/>
            </a:xfrm>
            <a:custGeom>
              <a:avLst/>
              <a:gdLst>
                <a:gd name="T0" fmla="*/ 298 w 595"/>
                <a:gd name="T1" fmla="*/ 0 h 530"/>
                <a:gd name="T2" fmla="*/ 93 w 595"/>
                <a:gd name="T3" fmla="*/ 96 h 530"/>
                <a:gd name="T4" fmla="*/ 129 w 595"/>
                <a:gd name="T5" fmla="*/ 469 h 530"/>
                <a:gd name="T6" fmla="*/ 297 w 595"/>
                <a:gd name="T7" fmla="*/ 530 h 530"/>
                <a:gd name="T8" fmla="*/ 502 w 595"/>
                <a:gd name="T9" fmla="*/ 434 h 530"/>
                <a:gd name="T10" fmla="*/ 466 w 595"/>
                <a:gd name="T11" fmla="*/ 60 h 530"/>
                <a:gd name="T12" fmla="*/ 298 w 595"/>
                <a:gd name="T1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5" h="530">
                  <a:moveTo>
                    <a:pt x="298" y="0"/>
                  </a:moveTo>
                  <a:cubicBezTo>
                    <a:pt x="221" y="0"/>
                    <a:pt x="145" y="32"/>
                    <a:pt x="93" y="96"/>
                  </a:cubicBezTo>
                  <a:cubicBezTo>
                    <a:pt x="0" y="209"/>
                    <a:pt x="16" y="376"/>
                    <a:pt x="129" y="469"/>
                  </a:cubicBezTo>
                  <a:cubicBezTo>
                    <a:pt x="178" y="510"/>
                    <a:pt x="238" y="530"/>
                    <a:pt x="297" y="530"/>
                  </a:cubicBezTo>
                  <a:cubicBezTo>
                    <a:pt x="374" y="530"/>
                    <a:pt x="449" y="497"/>
                    <a:pt x="502" y="434"/>
                  </a:cubicBezTo>
                  <a:cubicBezTo>
                    <a:pt x="595" y="321"/>
                    <a:pt x="579" y="154"/>
                    <a:pt x="466" y="60"/>
                  </a:cubicBezTo>
                  <a:cubicBezTo>
                    <a:pt x="417" y="20"/>
                    <a:pt x="357" y="0"/>
                    <a:pt x="298" y="0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/>
            </a:p>
          </p:txBody>
        </p:sp>
      </p:grpSp>
    </p:spTree>
    <p:extLst>
      <p:ext uri="{BB962C8B-B14F-4D97-AF65-F5344CB8AC3E}">
        <p14:creationId xmlns:p14="http://schemas.microsoft.com/office/powerpoint/2010/main" val="350516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5C0B2E8A-E61B-124A-B7AD-D34B29CDDC6B}"/>
              </a:ext>
            </a:extLst>
          </p:cNvPr>
          <p:cNvGrpSpPr/>
          <p:nvPr/>
        </p:nvGrpSpPr>
        <p:grpSpPr>
          <a:xfrm flipH="1">
            <a:off x="758282" y="1944761"/>
            <a:ext cx="6356195" cy="3675454"/>
            <a:chOff x="626777" y="1867350"/>
            <a:chExt cx="2904218" cy="1573449"/>
          </a:xfrm>
        </p:grpSpPr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7AF834A1-65E2-FC48-8E09-CDAF8D9C2EDF}"/>
                </a:ext>
              </a:extLst>
            </p:cNvPr>
            <p:cNvSpPr/>
            <p:nvPr/>
          </p:nvSpPr>
          <p:spPr>
            <a:xfrm>
              <a:off x="626777" y="1867350"/>
              <a:ext cx="599228" cy="599228"/>
            </a:xfrm>
            <a:custGeom>
              <a:avLst/>
              <a:gdLst>
                <a:gd name="connsiteX0" fmla="*/ 274320 w 548640"/>
                <a:gd name="connsiteY0" fmla="*/ 0 h 548640"/>
                <a:gd name="connsiteX1" fmla="*/ 548640 w 548640"/>
                <a:gd name="connsiteY1" fmla="*/ 274320 h 548640"/>
                <a:gd name="connsiteX2" fmla="*/ 274320 w 548640"/>
                <a:gd name="connsiteY2" fmla="*/ 548640 h 548640"/>
                <a:gd name="connsiteX3" fmla="*/ 0 w 548640"/>
                <a:gd name="connsiteY3" fmla="*/ 274320 h 548640"/>
                <a:gd name="connsiteX4" fmla="*/ 274320 w 54864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" h="548640">
                  <a:moveTo>
                    <a:pt x="274320" y="0"/>
                  </a:moveTo>
                  <a:cubicBezTo>
                    <a:pt x="425823" y="0"/>
                    <a:pt x="548640" y="122817"/>
                    <a:pt x="548640" y="274320"/>
                  </a:cubicBezTo>
                  <a:cubicBezTo>
                    <a:pt x="548640" y="425823"/>
                    <a:pt x="425823" y="548640"/>
                    <a:pt x="274320" y="548640"/>
                  </a:cubicBezTo>
                  <a:cubicBezTo>
                    <a:pt x="122817" y="548640"/>
                    <a:pt x="0" y="425823"/>
                    <a:pt x="0" y="274320"/>
                  </a:cubicBezTo>
                  <a:cubicBezTo>
                    <a:pt x="0" y="122817"/>
                    <a:pt x="122817" y="0"/>
                    <a:pt x="27432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B73D2B-DAD3-014C-9881-155185617041}"/>
                </a:ext>
              </a:extLst>
            </p:cNvPr>
            <p:cNvSpPr txBox="1"/>
            <p:nvPr/>
          </p:nvSpPr>
          <p:spPr>
            <a:xfrm>
              <a:off x="1376742" y="2027539"/>
              <a:ext cx="1768620" cy="25680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3200" b="1" dirty="0">
                  <a:solidFill>
                    <a:schemeClr val="tx2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Spiritual</a:t>
              </a:r>
            </a:p>
          </p:txBody>
        </p:sp>
        <p:sp>
          <p:nvSpPr>
            <p:cNvPr id="63" name="Text Placeholder 32">
              <a:extLst>
                <a:ext uri="{FF2B5EF4-FFF2-40B4-BE49-F238E27FC236}">
                  <a16:creationId xmlns:a16="http://schemas.microsoft.com/office/drawing/2014/main" id="{FCB4FC7F-D30F-0C4C-8C28-F0D0B0D5E282}"/>
                </a:ext>
              </a:extLst>
            </p:cNvPr>
            <p:cNvSpPr txBox="1">
              <a:spLocks/>
            </p:cNvSpPr>
            <p:nvPr/>
          </p:nvSpPr>
          <p:spPr>
            <a:xfrm>
              <a:off x="626777" y="2648814"/>
              <a:ext cx="2904218" cy="79198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chemeClr val="accent1"/>
                  </a:solidFill>
                  <a:latin typeface="Source Sans Pro Light" panose="020B0403030403020204" pitchFamily="34" charset="0"/>
                </a:rPr>
                <a:t>Spiritual life has an overarching  impact</a:t>
              </a:r>
            </a:p>
            <a:p>
              <a:pPr marL="0" indent="0" algn="r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rPr>
                <a:t>Clear purpose and calling, theological meaning-making, relationship with God, communal faith, spiritual practices</a:t>
              </a:r>
            </a:p>
          </p:txBody>
        </p:sp>
        <p:sp>
          <p:nvSpPr>
            <p:cNvPr id="64" name="Shape 2540">
              <a:extLst>
                <a:ext uri="{FF2B5EF4-FFF2-40B4-BE49-F238E27FC236}">
                  <a16:creationId xmlns:a16="http://schemas.microsoft.com/office/drawing/2014/main" id="{E6A66FF2-F70C-D943-8258-7F564CBEC6BD}"/>
                </a:ext>
              </a:extLst>
            </p:cNvPr>
            <p:cNvSpPr/>
            <p:nvPr/>
          </p:nvSpPr>
          <p:spPr>
            <a:xfrm flipH="1"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09D6262-C836-6E4A-A66E-8DD4FFA46DCF}"/>
              </a:ext>
            </a:extLst>
          </p:cNvPr>
          <p:cNvSpPr/>
          <p:nvPr/>
        </p:nvSpPr>
        <p:spPr>
          <a:xfrm>
            <a:off x="414797" y="723079"/>
            <a:ext cx="113624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Source Sans Pro" panose="020B0503030403020204" pitchFamily="34" charset="77"/>
                <a:ea typeface="Roboto" panose="02000000000000000000" pitchFamily="2" charset="0"/>
                <a:cs typeface="Roboto Black" panose="02000000000000000000" pitchFamily="2" charset="0"/>
              </a:rPr>
              <a:t>Resources that Support Clergy Resilience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B63E5FA-3D1E-5B1A-5A20-E8C88AEAC250}"/>
              </a:ext>
            </a:extLst>
          </p:cNvPr>
          <p:cNvGrpSpPr/>
          <p:nvPr/>
        </p:nvGrpSpPr>
        <p:grpSpPr>
          <a:xfrm>
            <a:off x="7722185" y="1944761"/>
            <a:ext cx="3711533" cy="3625834"/>
            <a:chOff x="4268883" y="1916837"/>
            <a:chExt cx="3711533" cy="362583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FBCEE73-B893-E982-9DB0-FB1C2386044B}"/>
                </a:ext>
              </a:extLst>
            </p:cNvPr>
            <p:cNvGrpSpPr/>
            <p:nvPr/>
          </p:nvGrpSpPr>
          <p:grpSpPr>
            <a:xfrm>
              <a:off x="4268883" y="1916837"/>
              <a:ext cx="3711533" cy="3625834"/>
              <a:chOff x="3117980" y="1679822"/>
              <a:chExt cx="2902103" cy="2835094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9B2C99BA-5689-F629-1518-0E0021065899}"/>
                  </a:ext>
                </a:extLst>
              </p:cNvPr>
              <p:cNvGrpSpPr/>
              <p:nvPr/>
            </p:nvGrpSpPr>
            <p:grpSpPr>
              <a:xfrm>
                <a:off x="3273278" y="1800225"/>
                <a:ext cx="2603804" cy="2603802"/>
                <a:chOff x="2965298" y="1328882"/>
                <a:chExt cx="3213404" cy="3213402"/>
              </a:xfrm>
            </p:grpSpPr>
            <p:sp>
              <p:nvSpPr>
                <p:cNvPr id="101" name="Block Arc 100">
                  <a:extLst>
                    <a:ext uri="{FF2B5EF4-FFF2-40B4-BE49-F238E27FC236}">
                      <a16:creationId xmlns:a16="http://schemas.microsoft.com/office/drawing/2014/main" id="{166634AC-392E-9CAD-C5CD-36AEA802DCDE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5400000"/>
                    <a:gd name="adj2" fmla="val 10800007"/>
                    <a:gd name="adj3" fmla="val 17240"/>
                  </a:avLst>
                </a:prstGeom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2" name="Block Arc 101">
                  <a:extLst>
                    <a:ext uri="{FF2B5EF4-FFF2-40B4-BE49-F238E27FC236}">
                      <a16:creationId xmlns:a16="http://schemas.microsoft.com/office/drawing/2014/main" id="{9325364E-6C48-10CF-8448-513249449444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0"/>
                    <a:gd name="adj2" fmla="val 5410356"/>
                    <a:gd name="adj3" fmla="val 17190"/>
                  </a:avLst>
                </a:prstGeom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3" name="Block Arc 102">
                  <a:extLst>
                    <a:ext uri="{FF2B5EF4-FFF2-40B4-BE49-F238E27FC236}">
                      <a16:creationId xmlns:a16="http://schemas.microsoft.com/office/drawing/2014/main" id="{A3DFA652-C62E-2143-4610-8964D2FC3477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0800000"/>
                    <a:gd name="adj2" fmla="val 16200016"/>
                    <a:gd name="adj3" fmla="val 17141"/>
                  </a:avLst>
                </a:prstGeom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4" name="Block Arc 103">
                  <a:extLst>
                    <a:ext uri="{FF2B5EF4-FFF2-40B4-BE49-F238E27FC236}">
                      <a16:creationId xmlns:a16="http://schemas.microsoft.com/office/drawing/2014/main" id="{80873F67-5B91-405F-D29A-B0A1A869DDF4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6200000"/>
                    <a:gd name="adj2" fmla="val 3"/>
                    <a:gd name="adj3" fmla="val 17191"/>
                  </a:avLst>
                </a:prstGeom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E3C1E7FD-5664-4277-0094-203061356BB8}"/>
                  </a:ext>
                </a:extLst>
              </p:cNvPr>
              <p:cNvSpPr/>
              <p:nvPr/>
            </p:nvSpPr>
            <p:spPr>
              <a:xfrm>
                <a:off x="3117980" y="1679822"/>
                <a:ext cx="2902103" cy="283509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B0260E6-9E53-1C15-18E2-7450E3D1A4F1}"/>
                </a:ext>
              </a:extLst>
            </p:cNvPr>
            <p:cNvSpPr txBox="1"/>
            <p:nvPr/>
          </p:nvSpPr>
          <p:spPr>
            <a:xfrm rot="18738546">
              <a:off x="4783467" y="2638437"/>
              <a:ext cx="689291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Spiritual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10DFBDA-CDAE-E797-28B5-CF25A7ECBAB5}"/>
                </a:ext>
              </a:extLst>
            </p:cNvPr>
            <p:cNvSpPr txBox="1"/>
            <p:nvPr/>
          </p:nvSpPr>
          <p:spPr>
            <a:xfrm rot="2808788">
              <a:off x="6719551" y="2627038"/>
              <a:ext cx="820738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Relational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DA3AF35-7C7C-53A9-3EDF-7A16EF808606}"/>
                </a:ext>
              </a:extLst>
            </p:cNvPr>
            <p:cNvSpPr txBox="1"/>
            <p:nvPr/>
          </p:nvSpPr>
          <p:spPr>
            <a:xfrm rot="18711958">
              <a:off x="6746458" y="4479233"/>
              <a:ext cx="721351" cy="30777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Open Sans" charset="0"/>
                </a:rPr>
                <a:t>Personal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C3522AD-432A-7D19-D3FF-8C324F1251F0}"/>
                </a:ext>
              </a:extLst>
            </p:cNvPr>
            <p:cNvSpPr txBox="1"/>
            <p:nvPr/>
          </p:nvSpPr>
          <p:spPr>
            <a:xfrm rot="2869433" flipH="1">
              <a:off x="4582629" y="4476693"/>
              <a:ext cx="1189429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Organizational</a:t>
              </a:r>
            </a:p>
          </p:txBody>
        </p:sp>
      </p:grpSp>
      <p:sp>
        <p:nvSpPr>
          <p:cNvPr id="105" name="Right Arrow 104">
            <a:extLst>
              <a:ext uri="{FF2B5EF4-FFF2-40B4-BE49-F238E27FC236}">
                <a16:creationId xmlns:a16="http://schemas.microsoft.com/office/drawing/2014/main" id="{BBED30CC-CA90-A48C-FFAA-2E8D6D7B69FC}"/>
              </a:ext>
            </a:extLst>
          </p:cNvPr>
          <p:cNvSpPr/>
          <p:nvPr/>
        </p:nvSpPr>
        <p:spPr>
          <a:xfrm rot="13109886">
            <a:off x="8026108" y="2324138"/>
            <a:ext cx="389812" cy="389812"/>
          </a:xfrm>
          <a:prstGeom prst="rightArrow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6" name="Right Arrow 105">
            <a:extLst>
              <a:ext uri="{FF2B5EF4-FFF2-40B4-BE49-F238E27FC236}">
                <a16:creationId xmlns:a16="http://schemas.microsoft.com/office/drawing/2014/main" id="{4AE3FF7D-D039-D74D-ED51-DF80F6ABA982}"/>
              </a:ext>
            </a:extLst>
          </p:cNvPr>
          <p:cNvSpPr/>
          <p:nvPr/>
        </p:nvSpPr>
        <p:spPr>
          <a:xfrm rot="19084343">
            <a:off x="10712622" y="2296715"/>
            <a:ext cx="389812" cy="389812"/>
          </a:xfrm>
          <a:prstGeom prst="rightArrow">
            <a:avLst/>
          </a:prstGeo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7" name="Right Arrow 106">
            <a:extLst>
              <a:ext uri="{FF2B5EF4-FFF2-40B4-BE49-F238E27FC236}">
                <a16:creationId xmlns:a16="http://schemas.microsoft.com/office/drawing/2014/main" id="{FE568783-330E-B4D9-BA66-EB6EEA16FFD0}"/>
              </a:ext>
            </a:extLst>
          </p:cNvPr>
          <p:cNvSpPr/>
          <p:nvPr/>
        </p:nvSpPr>
        <p:spPr>
          <a:xfrm rot="8276506">
            <a:off x="8026107" y="4818584"/>
            <a:ext cx="389812" cy="389812"/>
          </a:xfrm>
          <a:prstGeom prst="rightArrow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8" name="Right Arrow 107">
            <a:extLst>
              <a:ext uri="{FF2B5EF4-FFF2-40B4-BE49-F238E27FC236}">
                <a16:creationId xmlns:a16="http://schemas.microsoft.com/office/drawing/2014/main" id="{E8E8D99D-3E9C-0542-38E6-E66EBB184ACF}"/>
              </a:ext>
            </a:extLst>
          </p:cNvPr>
          <p:cNvSpPr/>
          <p:nvPr/>
        </p:nvSpPr>
        <p:spPr>
          <a:xfrm rot="2652657">
            <a:off x="10779030" y="4765053"/>
            <a:ext cx="389812" cy="389812"/>
          </a:xfrm>
          <a:prstGeom prst="rightArrow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53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EF17F726-D2B5-B549-8051-6E3A6C6589B0}"/>
              </a:ext>
            </a:extLst>
          </p:cNvPr>
          <p:cNvGrpSpPr/>
          <p:nvPr/>
        </p:nvGrpSpPr>
        <p:grpSpPr>
          <a:xfrm>
            <a:off x="5649589" y="2137157"/>
            <a:ext cx="6148400" cy="3471849"/>
            <a:chOff x="626777" y="1867350"/>
            <a:chExt cx="2823433" cy="1573449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EE339B1-19BD-8247-9E9A-88E4D324BAD3}"/>
                </a:ext>
              </a:extLst>
            </p:cNvPr>
            <p:cNvSpPr/>
            <p:nvPr/>
          </p:nvSpPr>
          <p:spPr>
            <a:xfrm>
              <a:off x="626777" y="1867350"/>
              <a:ext cx="599228" cy="599228"/>
            </a:xfrm>
            <a:custGeom>
              <a:avLst/>
              <a:gdLst>
                <a:gd name="connsiteX0" fmla="*/ 274320 w 548640"/>
                <a:gd name="connsiteY0" fmla="*/ 0 h 548640"/>
                <a:gd name="connsiteX1" fmla="*/ 548640 w 548640"/>
                <a:gd name="connsiteY1" fmla="*/ 274320 h 548640"/>
                <a:gd name="connsiteX2" fmla="*/ 274320 w 548640"/>
                <a:gd name="connsiteY2" fmla="*/ 548640 h 548640"/>
                <a:gd name="connsiteX3" fmla="*/ 0 w 548640"/>
                <a:gd name="connsiteY3" fmla="*/ 274320 h 548640"/>
                <a:gd name="connsiteX4" fmla="*/ 274320 w 54864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" h="548640">
                  <a:moveTo>
                    <a:pt x="274320" y="0"/>
                  </a:moveTo>
                  <a:cubicBezTo>
                    <a:pt x="425823" y="0"/>
                    <a:pt x="548640" y="122817"/>
                    <a:pt x="548640" y="274320"/>
                  </a:cubicBezTo>
                  <a:cubicBezTo>
                    <a:pt x="548640" y="425823"/>
                    <a:pt x="425823" y="548640"/>
                    <a:pt x="274320" y="548640"/>
                  </a:cubicBezTo>
                  <a:cubicBezTo>
                    <a:pt x="122817" y="548640"/>
                    <a:pt x="0" y="425823"/>
                    <a:pt x="0" y="274320"/>
                  </a:cubicBezTo>
                  <a:cubicBezTo>
                    <a:pt x="0" y="122817"/>
                    <a:pt x="122817" y="0"/>
                    <a:pt x="274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9E7D7FF-AA8C-6540-8560-0DF009C05C8A}"/>
                </a:ext>
              </a:extLst>
            </p:cNvPr>
            <p:cNvSpPr txBox="1"/>
            <p:nvPr/>
          </p:nvSpPr>
          <p:spPr>
            <a:xfrm>
              <a:off x="1302593" y="2043071"/>
              <a:ext cx="1768620" cy="23888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3200" b="1" dirty="0">
                  <a:solidFill>
                    <a:schemeClr val="tx2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Relational</a:t>
              </a:r>
            </a:p>
          </p:txBody>
        </p:sp>
        <p:sp>
          <p:nvSpPr>
            <p:cNvPr id="53" name="Text Placeholder 32">
              <a:extLst>
                <a:ext uri="{FF2B5EF4-FFF2-40B4-BE49-F238E27FC236}">
                  <a16:creationId xmlns:a16="http://schemas.microsoft.com/office/drawing/2014/main" id="{09250586-6AA2-2A4A-89B2-78027353ECF5}"/>
                </a:ext>
              </a:extLst>
            </p:cNvPr>
            <p:cNvSpPr txBox="1">
              <a:spLocks/>
            </p:cNvSpPr>
            <p:nvPr/>
          </p:nvSpPr>
          <p:spPr>
            <a:xfrm>
              <a:off x="626777" y="2648814"/>
              <a:ext cx="2823433" cy="79198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chemeClr val="accent2"/>
                  </a:solidFill>
                  <a:latin typeface="Source Sans Pro Light" panose="020B0403030403020204" pitchFamily="34" charset="0"/>
                </a:rPr>
                <a:t>Relationships with various people are supportive</a:t>
              </a:r>
            </a:p>
            <a:p>
              <a:pPr marL="0" indent="0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rPr>
                <a:t>Spouse/family, friends, peers, mentors, supervisor, congregants, professionals</a:t>
              </a:r>
            </a:p>
          </p:txBody>
        </p:sp>
        <p:sp>
          <p:nvSpPr>
            <p:cNvPr id="54" name="Shape 2540">
              <a:extLst>
                <a:ext uri="{FF2B5EF4-FFF2-40B4-BE49-F238E27FC236}">
                  <a16:creationId xmlns:a16="http://schemas.microsoft.com/office/drawing/2014/main" id="{83B8475D-8A03-5640-82C4-2A4F92D62D20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0A7E213-FA3C-2F43-96E0-CB9B20508EFA}"/>
              </a:ext>
            </a:extLst>
          </p:cNvPr>
          <p:cNvSpPr txBox="1"/>
          <p:nvPr/>
        </p:nvSpPr>
        <p:spPr>
          <a:xfrm>
            <a:off x="1702462" y="3384819"/>
            <a:ext cx="24864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rPr>
              <a:t>Supportive Resources</a:t>
            </a:r>
            <a:endParaRPr lang="en-US" sz="2600" dirty="0">
              <a:latin typeface="Source Sans Pro Light" panose="020B0403030403020204" pitchFamily="34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68DFDC-E6B8-684B-9789-F4F60D49C46E}"/>
              </a:ext>
            </a:extLst>
          </p:cNvPr>
          <p:cNvGrpSpPr/>
          <p:nvPr/>
        </p:nvGrpSpPr>
        <p:grpSpPr>
          <a:xfrm>
            <a:off x="1074444" y="1983173"/>
            <a:ext cx="3711533" cy="3625834"/>
            <a:chOff x="4268883" y="1916837"/>
            <a:chExt cx="3711533" cy="362583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42BEF03-2CED-1B45-912D-70A912A49C0E}"/>
                </a:ext>
              </a:extLst>
            </p:cNvPr>
            <p:cNvGrpSpPr/>
            <p:nvPr/>
          </p:nvGrpSpPr>
          <p:grpSpPr>
            <a:xfrm>
              <a:off x="4268883" y="1916837"/>
              <a:ext cx="3711533" cy="3625834"/>
              <a:chOff x="3117980" y="1679822"/>
              <a:chExt cx="2902103" cy="283509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60DA113-A53E-2048-9702-F3B66B9CFC9B}"/>
                  </a:ext>
                </a:extLst>
              </p:cNvPr>
              <p:cNvGrpSpPr/>
              <p:nvPr/>
            </p:nvGrpSpPr>
            <p:grpSpPr>
              <a:xfrm>
                <a:off x="3273278" y="1800225"/>
                <a:ext cx="2603804" cy="2603802"/>
                <a:chOff x="2965298" y="1328882"/>
                <a:chExt cx="3213404" cy="3213402"/>
              </a:xfrm>
            </p:grpSpPr>
            <p:sp>
              <p:nvSpPr>
                <p:cNvPr id="71" name="Block Arc 70">
                  <a:extLst>
                    <a:ext uri="{FF2B5EF4-FFF2-40B4-BE49-F238E27FC236}">
                      <a16:creationId xmlns:a16="http://schemas.microsoft.com/office/drawing/2014/main" id="{3FE72205-619E-D84F-96A9-10E41C6B683C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5400000"/>
                    <a:gd name="adj2" fmla="val 10800007"/>
                    <a:gd name="adj3" fmla="val 17240"/>
                  </a:avLst>
                </a:prstGeom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2" name="Block Arc 71">
                  <a:extLst>
                    <a:ext uri="{FF2B5EF4-FFF2-40B4-BE49-F238E27FC236}">
                      <a16:creationId xmlns:a16="http://schemas.microsoft.com/office/drawing/2014/main" id="{A775091A-0D71-294B-B2EA-9382829A967F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0"/>
                    <a:gd name="adj2" fmla="val 5410356"/>
                    <a:gd name="adj3" fmla="val 17190"/>
                  </a:avLst>
                </a:prstGeom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3" name="Block Arc 72">
                  <a:extLst>
                    <a:ext uri="{FF2B5EF4-FFF2-40B4-BE49-F238E27FC236}">
                      <a16:creationId xmlns:a16="http://schemas.microsoft.com/office/drawing/2014/main" id="{72D80E37-CB52-834C-96B3-E2C298CF6FD7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0800000"/>
                    <a:gd name="adj2" fmla="val 16200016"/>
                    <a:gd name="adj3" fmla="val 17141"/>
                  </a:avLst>
                </a:prstGeom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Block Arc 73">
                  <a:extLst>
                    <a:ext uri="{FF2B5EF4-FFF2-40B4-BE49-F238E27FC236}">
                      <a16:creationId xmlns:a16="http://schemas.microsoft.com/office/drawing/2014/main" id="{3A4D4A70-48B5-2648-9C0F-7227F00AAAC1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6200000"/>
                    <a:gd name="adj2" fmla="val 3"/>
                    <a:gd name="adj3" fmla="val 17191"/>
                  </a:avLst>
                </a:prstGeom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70BB822-C738-CD4F-976F-B59E35CE6E27}"/>
                  </a:ext>
                </a:extLst>
              </p:cNvPr>
              <p:cNvSpPr/>
              <p:nvPr/>
            </p:nvSpPr>
            <p:spPr>
              <a:xfrm>
                <a:off x="3117980" y="1679822"/>
                <a:ext cx="2902103" cy="283509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C8506E4-1EE0-FC46-9DED-61002CA468F8}"/>
                </a:ext>
              </a:extLst>
            </p:cNvPr>
            <p:cNvSpPr txBox="1"/>
            <p:nvPr/>
          </p:nvSpPr>
          <p:spPr>
            <a:xfrm rot="18738546">
              <a:off x="4783467" y="2638437"/>
              <a:ext cx="689291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Spiritual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D426F29-EFB8-F94E-8F04-5A65A00BDFD1}"/>
                </a:ext>
              </a:extLst>
            </p:cNvPr>
            <p:cNvSpPr txBox="1"/>
            <p:nvPr/>
          </p:nvSpPr>
          <p:spPr>
            <a:xfrm rot="2808788">
              <a:off x="6719551" y="2627038"/>
              <a:ext cx="820738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Relational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9B80376-F040-F649-863D-5049A302BD32}"/>
                </a:ext>
              </a:extLst>
            </p:cNvPr>
            <p:cNvSpPr txBox="1"/>
            <p:nvPr/>
          </p:nvSpPr>
          <p:spPr>
            <a:xfrm rot="18711958">
              <a:off x="6746458" y="4479233"/>
              <a:ext cx="721351" cy="30777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Open Sans" charset="0"/>
                </a:rPr>
                <a:t>Personal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090BF0F-2AEA-594C-87C0-F829D18F79BE}"/>
                </a:ext>
              </a:extLst>
            </p:cNvPr>
            <p:cNvSpPr txBox="1"/>
            <p:nvPr/>
          </p:nvSpPr>
          <p:spPr>
            <a:xfrm rot="2869433" flipH="1">
              <a:off x="4582629" y="4476693"/>
              <a:ext cx="1189429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Organizational</a:t>
              </a:r>
            </a:p>
          </p:txBody>
        </p:sp>
      </p:grpSp>
      <p:sp>
        <p:nvSpPr>
          <p:cNvPr id="75" name="Right Arrow 74">
            <a:extLst>
              <a:ext uri="{FF2B5EF4-FFF2-40B4-BE49-F238E27FC236}">
                <a16:creationId xmlns:a16="http://schemas.microsoft.com/office/drawing/2014/main" id="{03855BE0-4B0F-CD4E-99C8-DBE1A4ED17D7}"/>
              </a:ext>
            </a:extLst>
          </p:cNvPr>
          <p:cNvSpPr/>
          <p:nvPr/>
        </p:nvSpPr>
        <p:spPr>
          <a:xfrm rot="13109886">
            <a:off x="1378367" y="2362550"/>
            <a:ext cx="389812" cy="389812"/>
          </a:xfrm>
          <a:prstGeom prst="rightArrow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6" name="Right Arrow 75">
            <a:extLst>
              <a:ext uri="{FF2B5EF4-FFF2-40B4-BE49-F238E27FC236}">
                <a16:creationId xmlns:a16="http://schemas.microsoft.com/office/drawing/2014/main" id="{4B41373B-8EB1-AB4A-9901-F07019DE5FA2}"/>
              </a:ext>
            </a:extLst>
          </p:cNvPr>
          <p:cNvSpPr/>
          <p:nvPr/>
        </p:nvSpPr>
        <p:spPr>
          <a:xfrm rot="19084343">
            <a:off x="4064881" y="2335127"/>
            <a:ext cx="389812" cy="389812"/>
          </a:xfrm>
          <a:prstGeom prst="rightArrow">
            <a:avLst/>
          </a:prstGeo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7" name="Right Arrow 76">
            <a:extLst>
              <a:ext uri="{FF2B5EF4-FFF2-40B4-BE49-F238E27FC236}">
                <a16:creationId xmlns:a16="http://schemas.microsoft.com/office/drawing/2014/main" id="{DB3D65E0-80B0-F248-9D3A-707BB57D6F4E}"/>
              </a:ext>
            </a:extLst>
          </p:cNvPr>
          <p:cNvSpPr/>
          <p:nvPr/>
        </p:nvSpPr>
        <p:spPr>
          <a:xfrm rot="8276506">
            <a:off x="1378366" y="4856996"/>
            <a:ext cx="389812" cy="389812"/>
          </a:xfrm>
          <a:prstGeom prst="rightArrow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8" name="Right Arrow 77">
            <a:extLst>
              <a:ext uri="{FF2B5EF4-FFF2-40B4-BE49-F238E27FC236}">
                <a16:creationId xmlns:a16="http://schemas.microsoft.com/office/drawing/2014/main" id="{77CDF124-1884-CB47-B38E-7EE644144141}"/>
              </a:ext>
            </a:extLst>
          </p:cNvPr>
          <p:cNvSpPr/>
          <p:nvPr/>
        </p:nvSpPr>
        <p:spPr>
          <a:xfrm rot="2652657">
            <a:off x="4131289" y="4803465"/>
            <a:ext cx="389812" cy="389812"/>
          </a:xfrm>
          <a:prstGeom prst="rightArrow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C6B910-6B26-2D43-85C5-E8F643C87969}"/>
              </a:ext>
            </a:extLst>
          </p:cNvPr>
          <p:cNvSpPr/>
          <p:nvPr/>
        </p:nvSpPr>
        <p:spPr>
          <a:xfrm>
            <a:off x="414797" y="837299"/>
            <a:ext cx="113624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Source Sans Pro" panose="020B0503030403020204" pitchFamily="34" charset="77"/>
                <a:ea typeface="Roboto" panose="02000000000000000000" pitchFamily="2" charset="0"/>
                <a:cs typeface="Roboto Black" panose="02000000000000000000" pitchFamily="2" charset="0"/>
              </a:rPr>
              <a:t>Resources that Support Clergy Resilience</a:t>
            </a:r>
          </a:p>
        </p:txBody>
      </p:sp>
    </p:spTree>
    <p:extLst>
      <p:ext uri="{BB962C8B-B14F-4D97-AF65-F5344CB8AC3E}">
        <p14:creationId xmlns:p14="http://schemas.microsoft.com/office/powerpoint/2010/main" val="76711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42BE6366-F72C-4D45-9AFF-EC90E4886BF4}"/>
              </a:ext>
            </a:extLst>
          </p:cNvPr>
          <p:cNvGrpSpPr/>
          <p:nvPr/>
        </p:nvGrpSpPr>
        <p:grpSpPr>
          <a:xfrm flipH="1">
            <a:off x="4827985" y="2255316"/>
            <a:ext cx="6547780" cy="2827935"/>
            <a:chOff x="-70999" y="1900887"/>
            <a:chExt cx="3689366" cy="152215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29FB8C-CF7C-DA49-9FE3-B81BF5F4BDB7}"/>
                </a:ext>
              </a:extLst>
            </p:cNvPr>
            <p:cNvSpPr txBox="1"/>
            <p:nvPr/>
          </p:nvSpPr>
          <p:spPr>
            <a:xfrm>
              <a:off x="1849747" y="1900887"/>
              <a:ext cx="1768620" cy="31365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3200" b="1" dirty="0">
                  <a:solidFill>
                    <a:schemeClr val="tx2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Personal</a:t>
              </a:r>
            </a:p>
          </p:txBody>
        </p:sp>
        <p:sp>
          <p:nvSpPr>
            <p:cNvPr id="68" name="Text Placeholder 32">
              <a:extLst>
                <a:ext uri="{FF2B5EF4-FFF2-40B4-BE49-F238E27FC236}">
                  <a16:creationId xmlns:a16="http://schemas.microsoft.com/office/drawing/2014/main" id="{6C27C3CE-3B41-6B4C-9C76-F2BFB1CD97BF}"/>
                </a:ext>
              </a:extLst>
            </p:cNvPr>
            <p:cNvSpPr txBox="1">
              <a:spLocks/>
            </p:cNvSpPr>
            <p:nvPr/>
          </p:nvSpPr>
          <p:spPr>
            <a:xfrm>
              <a:off x="-70999" y="2631058"/>
              <a:ext cx="3521210" cy="79198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chemeClr val="accent3"/>
                  </a:solidFill>
                  <a:latin typeface="Source Sans Pro Light" panose="020B0403030403020204" pitchFamily="34" charset="0"/>
                </a:rPr>
                <a:t>Various practices and qualities enhance resilience</a:t>
              </a:r>
            </a:p>
            <a:p>
              <a:pPr marL="0" indent="0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rPr>
                <a:t>Balance, caring for health, boundaries, self-awareness, lifelong learning, institutional alignment, personal attributes</a:t>
              </a:r>
            </a:p>
          </p:txBody>
        </p:sp>
        <p:sp>
          <p:nvSpPr>
            <p:cNvPr id="69" name="Shape 2540">
              <a:extLst>
                <a:ext uri="{FF2B5EF4-FFF2-40B4-BE49-F238E27FC236}">
                  <a16:creationId xmlns:a16="http://schemas.microsoft.com/office/drawing/2014/main" id="{FB838D80-3909-9644-95BC-5196ACBA03AE}"/>
                </a:ext>
              </a:extLst>
            </p:cNvPr>
            <p:cNvSpPr/>
            <p:nvPr/>
          </p:nvSpPr>
          <p:spPr>
            <a:xfrm flipH="1"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0A7E213-FA3C-2F43-96E0-CB9B20508EFA}"/>
              </a:ext>
            </a:extLst>
          </p:cNvPr>
          <p:cNvSpPr txBox="1"/>
          <p:nvPr/>
        </p:nvSpPr>
        <p:spPr>
          <a:xfrm>
            <a:off x="1444253" y="3397310"/>
            <a:ext cx="24864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rPr>
              <a:t>Supportive Resources</a:t>
            </a:r>
            <a:endParaRPr lang="en-US" sz="2600" dirty="0">
              <a:latin typeface="Source Sans Pro Light" panose="020B0403030403020204" pitchFamily="34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68DFDC-E6B8-684B-9789-F4F60D49C46E}"/>
              </a:ext>
            </a:extLst>
          </p:cNvPr>
          <p:cNvGrpSpPr/>
          <p:nvPr/>
        </p:nvGrpSpPr>
        <p:grpSpPr>
          <a:xfrm>
            <a:off x="816235" y="1995664"/>
            <a:ext cx="3711533" cy="3625834"/>
            <a:chOff x="4268883" y="1916837"/>
            <a:chExt cx="3711533" cy="362583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42BEF03-2CED-1B45-912D-70A912A49C0E}"/>
                </a:ext>
              </a:extLst>
            </p:cNvPr>
            <p:cNvGrpSpPr/>
            <p:nvPr/>
          </p:nvGrpSpPr>
          <p:grpSpPr>
            <a:xfrm>
              <a:off x="4268883" y="1916837"/>
              <a:ext cx="3711533" cy="3625834"/>
              <a:chOff x="3117980" y="1679822"/>
              <a:chExt cx="2902103" cy="283509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60DA113-A53E-2048-9702-F3B66B9CFC9B}"/>
                  </a:ext>
                </a:extLst>
              </p:cNvPr>
              <p:cNvGrpSpPr/>
              <p:nvPr/>
            </p:nvGrpSpPr>
            <p:grpSpPr>
              <a:xfrm>
                <a:off x="3273278" y="1800225"/>
                <a:ext cx="2603804" cy="2603802"/>
                <a:chOff x="2965298" y="1328882"/>
                <a:chExt cx="3213404" cy="3213402"/>
              </a:xfrm>
            </p:grpSpPr>
            <p:sp>
              <p:nvSpPr>
                <p:cNvPr id="71" name="Block Arc 70">
                  <a:extLst>
                    <a:ext uri="{FF2B5EF4-FFF2-40B4-BE49-F238E27FC236}">
                      <a16:creationId xmlns:a16="http://schemas.microsoft.com/office/drawing/2014/main" id="{3FE72205-619E-D84F-96A9-10E41C6B683C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5400000"/>
                    <a:gd name="adj2" fmla="val 10800007"/>
                    <a:gd name="adj3" fmla="val 17240"/>
                  </a:avLst>
                </a:prstGeom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2" name="Block Arc 71">
                  <a:extLst>
                    <a:ext uri="{FF2B5EF4-FFF2-40B4-BE49-F238E27FC236}">
                      <a16:creationId xmlns:a16="http://schemas.microsoft.com/office/drawing/2014/main" id="{A775091A-0D71-294B-B2EA-9382829A967F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0"/>
                    <a:gd name="adj2" fmla="val 5410356"/>
                    <a:gd name="adj3" fmla="val 17190"/>
                  </a:avLst>
                </a:prstGeom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3" name="Block Arc 72">
                  <a:extLst>
                    <a:ext uri="{FF2B5EF4-FFF2-40B4-BE49-F238E27FC236}">
                      <a16:creationId xmlns:a16="http://schemas.microsoft.com/office/drawing/2014/main" id="{72D80E37-CB52-834C-96B3-E2C298CF6FD7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0800000"/>
                    <a:gd name="adj2" fmla="val 16200016"/>
                    <a:gd name="adj3" fmla="val 17141"/>
                  </a:avLst>
                </a:prstGeom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Block Arc 73">
                  <a:extLst>
                    <a:ext uri="{FF2B5EF4-FFF2-40B4-BE49-F238E27FC236}">
                      <a16:creationId xmlns:a16="http://schemas.microsoft.com/office/drawing/2014/main" id="{3A4D4A70-48B5-2648-9C0F-7227F00AAAC1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6200000"/>
                    <a:gd name="adj2" fmla="val 3"/>
                    <a:gd name="adj3" fmla="val 17191"/>
                  </a:avLst>
                </a:prstGeom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70BB822-C738-CD4F-976F-B59E35CE6E27}"/>
                  </a:ext>
                </a:extLst>
              </p:cNvPr>
              <p:cNvSpPr/>
              <p:nvPr/>
            </p:nvSpPr>
            <p:spPr>
              <a:xfrm>
                <a:off x="3117980" y="1679822"/>
                <a:ext cx="2902103" cy="283509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C8506E4-1EE0-FC46-9DED-61002CA468F8}"/>
                </a:ext>
              </a:extLst>
            </p:cNvPr>
            <p:cNvSpPr txBox="1"/>
            <p:nvPr/>
          </p:nvSpPr>
          <p:spPr>
            <a:xfrm rot="18738546">
              <a:off x="4783467" y="2638437"/>
              <a:ext cx="689291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Spiritual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D426F29-EFB8-F94E-8F04-5A65A00BDFD1}"/>
                </a:ext>
              </a:extLst>
            </p:cNvPr>
            <p:cNvSpPr txBox="1"/>
            <p:nvPr/>
          </p:nvSpPr>
          <p:spPr>
            <a:xfrm rot="2808788">
              <a:off x="6719551" y="2627038"/>
              <a:ext cx="820738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Relational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9B80376-F040-F649-863D-5049A302BD32}"/>
                </a:ext>
              </a:extLst>
            </p:cNvPr>
            <p:cNvSpPr txBox="1"/>
            <p:nvPr/>
          </p:nvSpPr>
          <p:spPr>
            <a:xfrm rot="18711958">
              <a:off x="6746458" y="4479233"/>
              <a:ext cx="721351" cy="30777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Open Sans" charset="0"/>
                </a:rPr>
                <a:t>Personal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090BF0F-2AEA-594C-87C0-F829D18F79BE}"/>
                </a:ext>
              </a:extLst>
            </p:cNvPr>
            <p:cNvSpPr txBox="1"/>
            <p:nvPr/>
          </p:nvSpPr>
          <p:spPr>
            <a:xfrm rot="2869433" flipH="1">
              <a:off x="4582629" y="4476693"/>
              <a:ext cx="1189429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Organizational</a:t>
              </a:r>
            </a:p>
          </p:txBody>
        </p:sp>
      </p:grpSp>
      <p:sp>
        <p:nvSpPr>
          <p:cNvPr id="75" name="Right Arrow 74">
            <a:extLst>
              <a:ext uri="{FF2B5EF4-FFF2-40B4-BE49-F238E27FC236}">
                <a16:creationId xmlns:a16="http://schemas.microsoft.com/office/drawing/2014/main" id="{03855BE0-4B0F-CD4E-99C8-DBE1A4ED17D7}"/>
              </a:ext>
            </a:extLst>
          </p:cNvPr>
          <p:cNvSpPr/>
          <p:nvPr/>
        </p:nvSpPr>
        <p:spPr>
          <a:xfrm rot="13109886">
            <a:off x="1120158" y="2375041"/>
            <a:ext cx="389812" cy="389812"/>
          </a:xfrm>
          <a:prstGeom prst="rightArrow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6" name="Right Arrow 75">
            <a:extLst>
              <a:ext uri="{FF2B5EF4-FFF2-40B4-BE49-F238E27FC236}">
                <a16:creationId xmlns:a16="http://schemas.microsoft.com/office/drawing/2014/main" id="{4B41373B-8EB1-AB4A-9901-F07019DE5FA2}"/>
              </a:ext>
            </a:extLst>
          </p:cNvPr>
          <p:cNvSpPr/>
          <p:nvPr/>
        </p:nvSpPr>
        <p:spPr>
          <a:xfrm rot="19084343">
            <a:off x="3806672" y="2347618"/>
            <a:ext cx="389812" cy="389812"/>
          </a:xfrm>
          <a:prstGeom prst="rightArrow">
            <a:avLst/>
          </a:prstGeo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7" name="Right Arrow 76">
            <a:extLst>
              <a:ext uri="{FF2B5EF4-FFF2-40B4-BE49-F238E27FC236}">
                <a16:creationId xmlns:a16="http://schemas.microsoft.com/office/drawing/2014/main" id="{DB3D65E0-80B0-F248-9D3A-707BB57D6F4E}"/>
              </a:ext>
            </a:extLst>
          </p:cNvPr>
          <p:cNvSpPr/>
          <p:nvPr/>
        </p:nvSpPr>
        <p:spPr>
          <a:xfrm rot="8276506">
            <a:off x="1120157" y="4869487"/>
            <a:ext cx="389812" cy="389812"/>
          </a:xfrm>
          <a:prstGeom prst="rightArrow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8" name="Right Arrow 77">
            <a:extLst>
              <a:ext uri="{FF2B5EF4-FFF2-40B4-BE49-F238E27FC236}">
                <a16:creationId xmlns:a16="http://schemas.microsoft.com/office/drawing/2014/main" id="{77CDF124-1884-CB47-B38E-7EE644144141}"/>
              </a:ext>
            </a:extLst>
          </p:cNvPr>
          <p:cNvSpPr/>
          <p:nvPr/>
        </p:nvSpPr>
        <p:spPr>
          <a:xfrm rot="2652657">
            <a:off x="3873080" y="4815956"/>
            <a:ext cx="389812" cy="389812"/>
          </a:xfrm>
          <a:prstGeom prst="rightArrow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F455DDF-DBD2-A44A-9333-D4F16044E3E3}"/>
              </a:ext>
            </a:extLst>
          </p:cNvPr>
          <p:cNvGrpSpPr/>
          <p:nvPr/>
        </p:nvGrpSpPr>
        <p:grpSpPr>
          <a:xfrm flipH="1">
            <a:off x="5116347" y="2149648"/>
            <a:ext cx="1063493" cy="1113275"/>
            <a:chOff x="626777" y="1867350"/>
            <a:chExt cx="599228" cy="599228"/>
          </a:xfrm>
        </p:grpSpPr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F2E27F0-606C-1A4C-9786-9C29833C4119}"/>
                </a:ext>
              </a:extLst>
            </p:cNvPr>
            <p:cNvSpPr/>
            <p:nvPr/>
          </p:nvSpPr>
          <p:spPr>
            <a:xfrm>
              <a:off x="626777" y="1867350"/>
              <a:ext cx="599228" cy="599228"/>
            </a:xfrm>
            <a:custGeom>
              <a:avLst/>
              <a:gdLst>
                <a:gd name="connsiteX0" fmla="*/ 274320 w 548640"/>
                <a:gd name="connsiteY0" fmla="*/ 0 h 548640"/>
                <a:gd name="connsiteX1" fmla="*/ 548640 w 548640"/>
                <a:gd name="connsiteY1" fmla="*/ 274320 h 548640"/>
                <a:gd name="connsiteX2" fmla="*/ 274320 w 548640"/>
                <a:gd name="connsiteY2" fmla="*/ 548640 h 548640"/>
                <a:gd name="connsiteX3" fmla="*/ 0 w 548640"/>
                <a:gd name="connsiteY3" fmla="*/ 274320 h 548640"/>
                <a:gd name="connsiteX4" fmla="*/ 274320 w 54864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" h="548640">
                  <a:moveTo>
                    <a:pt x="274320" y="0"/>
                  </a:moveTo>
                  <a:cubicBezTo>
                    <a:pt x="425823" y="0"/>
                    <a:pt x="548640" y="122817"/>
                    <a:pt x="548640" y="274320"/>
                  </a:cubicBezTo>
                  <a:cubicBezTo>
                    <a:pt x="548640" y="425823"/>
                    <a:pt x="425823" y="548640"/>
                    <a:pt x="274320" y="548640"/>
                  </a:cubicBezTo>
                  <a:cubicBezTo>
                    <a:pt x="122817" y="548640"/>
                    <a:pt x="0" y="425823"/>
                    <a:pt x="0" y="274320"/>
                  </a:cubicBezTo>
                  <a:cubicBezTo>
                    <a:pt x="0" y="122817"/>
                    <a:pt x="122817" y="0"/>
                    <a:pt x="274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Shape 2540">
              <a:extLst>
                <a:ext uri="{FF2B5EF4-FFF2-40B4-BE49-F238E27FC236}">
                  <a16:creationId xmlns:a16="http://schemas.microsoft.com/office/drawing/2014/main" id="{8BFBDFC2-9C4F-BA4B-AC3A-97CA6402700A}"/>
                </a:ext>
              </a:extLst>
            </p:cNvPr>
            <p:cNvSpPr/>
            <p:nvPr/>
          </p:nvSpPr>
          <p:spPr>
            <a:xfrm flipH="1"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7283FD1-FC15-5638-5DE4-C0721D6BF2EE}"/>
              </a:ext>
            </a:extLst>
          </p:cNvPr>
          <p:cNvSpPr/>
          <p:nvPr/>
        </p:nvSpPr>
        <p:spPr>
          <a:xfrm>
            <a:off x="315445" y="773109"/>
            <a:ext cx="113624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Source Sans Pro" panose="020B0503030403020204" pitchFamily="34" charset="77"/>
                <a:ea typeface="Roboto" panose="02000000000000000000" pitchFamily="2" charset="0"/>
                <a:cs typeface="Roboto Black" panose="02000000000000000000" pitchFamily="2" charset="0"/>
              </a:rPr>
              <a:t>Resources that Support Clergy Resilience</a:t>
            </a:r>
          </a:p>
        </p:txBody>
      </p:sp>
    </p:spTree>
    <p:extLst>
      <p:ext uri="{BB962C8B-B14F-4D97-AF65-F5344CB8AC3E}">
        <p14:creationId xmlns:p14="http://schemas.microsoft.com/office/powerpoint/2010/main" val="181143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B0275C29-9B80-BB41-8284-65AD3C77F9F8}"/>
              </a:ext>
            </a:extLst>
          </p:cNvPr>
          <p:cNvGrpSpPr/>
          <p:nvPr/>
        </p:nvGrpSpPr>
        <p:grpSpPr>
          <a:xfrm>
            <a:off x="425669" y="2228477"/>
            <a:ext cx="6883048" cy="3136825"/>
            <a:chOff x="202843" y="1867350"/>
            <a:chExt cx="3508501" cy="1453187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1A964981-DB39-CF41-A5B7-D5B80CBC6880}"/>
                </a:ext>
              </a:extLst>
            </p:cNvPr>
            <p:cNvSpPr/>
            <p:nvPr/>
          </p:nvSpPr>
          <p:spPr>
            <a:xfrm>
              <a:off x="3008582" y="1867350"/>
              <a:ext cx="599228" cy="599228"/>
            </a:xfrm>
            <a:custGeom>
              <a:avLst/>
              <a:gdLst>
                <a:gd name="connsiteX0" fmla="*/ 274320 w 548640"/>
                <a:gd name="connsiteY0" fmla="*/ 0 h 548640"/>
                <a:gd name="connsiteX1" fmla="*/ 548640 w 548640"/>
                <a:gd name="connsiteY1" fmla="*/ 274320 h 548640"/>
                <a:gd name="connsiteX2" fmla="*/ 274320 w 548640"/>
                <a:gd name="connsiteY2" fmla="*/ 548640 h 548640"/>
                <a:gd name="connsiteX3" fmla="*/ 0 w 548640"/>
                <a:gd name="connsiteY3" fmla="*/ 274320 h 548640"/>
                <a:gd name="connsiteX4" fmla="*/ 274320 w 54864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" h="548640">
                  <a:moveTo>
                    <a:pt x="274320" y="0"/>
                  </a:moveTo>
                  <a:cubicBezTo>
                    <a:pt x="425823" y="0"/>
                    <a:pt x="548640" y="122817"/>
                    <a:pt x="548640" y="274320"/>
                  </a:cubicBezTo>
                  <a:cubicBezTo>
                    <a:pt x="548640" y="425823"/>
                    <a:pt x="425823" y="548640"/>
                    <a:pt x="274320" y="548640"/>
                  </a:cubicBezTo>
                  <a:cubicBezTo>
                    <a:pt x="122817" y="548640"/>
                    <a:pt x="0" y="425823"/>
                    <a:pt x="0" y="274320"/>
                  </a:cubicBezTo>
                  <a:cubicBezTo>
                    <a:pt x="0" y="122817"/>
                    <a:pt x="122817" y="0"/>
                    <a:pt x="274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2B7125B-C95A-CF45-9023-92BA14053797}"/>
                </a:ext>
              </a:extLst>
            </p:cNvPr>
            <p:cNvSpPr txBox="1"/>
            <p:nvPr/>
          </p:nvSpPr>
          <p:spPr>
            <a:xfrm>
              <a:off x="1572800" y="1975304"/>
              <a:ext cx="1768620" cy="2586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3200" b="1" dirty="0">
                  <a:solidFill>
                    <a:schemeClr val="tx2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Organizational </a:t>
              </a:r>
            </a:p>
          </p:txBody>
        </p:sp>
        <p:sp>
          <p:nvSpPr>
            <p:cNvPr id="58" name="Text Placeholder 32">
              <a:extLst>
                <a:ext uri="{FF2B5EF4-FFF2-40B4-BE49-F238E27FC236}">
                  <a16:creationId xmlns:a16="http://schemas.microsoft.com/office/drawing/2014/main" id="{96EDD009-BB24-6C45-81DC-F425D8977C6A}"/>
                </a:ext>
              </a:extLst>
            </p:cNvPr>
            <p:cNvSpPr txBox="1">
              <a:spLocks/>
            </p:cNvSpPr>
            <p:nvPr/>
          </p:nvSpPr>
          <p:spPr>
            <a:xfrm>
              <a:off x="202843" y="2528552"/>
              <a:ext cx="3508501" cy="79198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chemeClr val="accent4"/>
                  </a:solidFill>
                  <a:latin typeface="Source Sans Pro Light" panose="020B0403030403020204" pitchFamily="34" charset="0"/>
                </a:rPr>
                <a:t>Specific organizational practices are supportive</a:t>
              </a:r>
            </a:p>
            <a:p>
              <a:pPr marL="0" indent="0" algn="r">
                <a:lnSpc>
                  <a:spcPct val="114000"/>
                </a:lnSpc>
                <a:buNone/>
              </a:pPr>
              <a:r>
                <a:rPr lang="en-US" sz="24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rPr>
                <a:t>Provision, role flexibility, rigorous discernment preparation processes, early ministry supports, skill specific training and supports, relational opportunities</a:t>
              </a:r>
            </a:p>
          </p:txBody>
        </p:sp>
        <p:sp>
          <p:nvSpPr>
            <p:cNvPr id="59" name="Shape 2540">
              <a:extLst>
                <a:ext uri="{FF2B5EF4-FFF2-40B4-BE49-F238E27FC236}">
                  <a16:creationId xmlns:a16="http://schemas.microsoft.com/office/drawing/2014/main" id="{13B91D36-B901-9546-AD5E-473C80FACBE1}"/>
                </a:ext>
              </a:extLst>
            </p:cNvPr>
            <p:cNvSpPr/>
            <p:nvPr/>
          </p:nvSpPr>
          <p:spPr>
            <a:xfrm>
              <a:off x="3171265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09D6262-C836-6E4A-A66E-8DD4FFA46DCF}"/>
              </a:ext>
            </a:extLst>
          </p:cNvPr>
          <p:cNvSpPr/>
          <p:nvPr/>
        </p:nvSpPr>
        <p:spPr>
          <a:xfrm>
            <a:off x="414797" y="884673"/>
            <a:ext cx="113624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Source Sans Pro" panose="020B0503030403020204" pitchFamily="34" charset="77"/>
                <a:ea typeface="Roboto" panose="02000000000000000000" pitchFamily="2" charset="0"/>
                <a:cs typeface="Roboto Black" panose="02000000000000000000" pitchFamily="2" charset="0"/>
              </a:rPr>
              <a:t>Resources that Support Clergy Resilience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A7E213-FA3C-2F43-96E0-CB9B20508EFA}"/>
              </a:ext>
            </a:extLst>
          </p:cNvPr>
          <p:cNvSpPr txBox="1"/>
          <p:nvPr/>
        </p:nvSpPr>
        <p:spPr>
          <a:xfrm>
            <a:off x="8128832" y="3476138"/>
            <a:ext cx="24864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rPr>
              <a:t>Supportive Resources</a:t>
            </a:r>
            <a:endParaRPr lang="en-US" sz="2600" dirty="0">
              <a:latin typeface="Source Sans Pro Light" panose="020B0403030403020204" pitchFamily="34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68DFDC-E6B8-684B-9789-F4F60D49C46E}"/>
              </a:ext>
            </a:extLst>
          </p:cNvPr>
          <p:cNvGrpSpPr/>
          <p:nvPr/>
        </p:nvGrpSpPr>
        <p:grpSpPr>
          <a:xfrm>
            <a:off x="7500814" y="2074492"/>
            <a:ext cx="3711533" cy="3625834"/>
            <a:chOff x="4268883" y="1916837"/>
            <a:chExt cx="3711533" cy="362583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42BEF03-2CED-1B45-912D-70A912A49C0E}"/>
                </a:ext>
              </a:extLst>
            </p:cNvPr>
            <p:cNvGrpSpPr/>
            <p:nvPr/>
          </p:nvGrpSpPr>
          <p:grpSpPr>
            <a:xfrm>
              <a:off x="4268883" y="1916837"/>
              <a:ext cx="3711533" cy="3625834"/>
              <a:chOff x="3117980" y="1679822"/>
              <a:chExt cx="2902103" cy="283509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60DA113-A53E-2048-9702-F3B66B9CFC9B}"/>
                  </a:ext>
                </a:extLst>
              </p:cNvPr>
              <p:cNvGrpSpPr/>
              <p:nvPr/>
            </p:nvGrpSpPr>
            <p:grpSpPr>
              <a:xfrm>
                <a:off x="3273278" y="1800225"/>
                <a:ext cx="2603804" cy="2603802"/>
                <a:chOff x="2965298" y="1328882"/>
                <a:chExt cx="3213404" cy="3213402"/>
              </a:xfrm>
            </p:grpSpPr>
            <p:sp>
              <p:nvSpPr>
                <p:cNvPr id="71" name="Block Arc 70">
                  <a:extLst>
                    <a:ext uri="{FF2B5EF4-FFF2-40B4-BE49-F238E27FC236}">
                      <a16:creationId xmlns:a16="http://schemas.microsoft.com/office/drawing/2014/main" id="{3FE72205-619E-D84F-96A9-10E41C6B683C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5400000"/>
                    <a:gd name="adj2" fmla="val 10800007"/>
                    <a:gd name="adj3" fmla="val 17240"/>
                  </a:avLst>
                </a:prstGeom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2" name="Block Arc 71">
                  <a:extLst>
                    <a:ext uri="{FF2B5EF4-FFF2-40B4-BE49-F238E27FC236}">
                      <a16:creationId xmlns:a16="http://schemas.microsoft.com/office/drawing/2014/main" id="{A775091A-0D71-294B-B2EA-9382829A967F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0"/>
                    <a:gd name="adj2" fmla="val 5410356"/>
                    <a:gd name="adj3" fmla="val 17190"/>
                  </a:avLst>
                </a:prstGeom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3" name="Block Arc 72">
                  <a:extLst>
                    <a:ext uri="{FF2B5EF4-FFF2-40B4-BE49-F238E27FC236}">
                      <a16:creationId xmlns:a16="http://schemas.microsoft.com/office/drawing/2014/main" id="{72D80E37-CB52-834C-96B3-E2C298CF6FD7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0800000"/>
                    <a:gd name="adj2" fmla="val 16200016"/>
                    <a:gd name="adj3" fmla="val 17141"/>
                  </a:avLst>
                </a:prstGeom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Block Arc 73">
                  <a:extLst>
                    <a:ext uri="{FF2B5EF4-FFF2-40B4-BE49-F238E27FC236}">
                      <a16:creationId xmlns:a16="http://schemas.microsoft.com/office/drawing/2014/main" id="{3A4D4A70-48B5-2648-9C0F-7227F00AAAC1}"/>
                    </a:ext>
                  </a:extLst>
                </p:cNvPr>
                <p:cNvSpPr/>
                <p:nvPr/>
              </p:nvSpPr>
              <p:spPr>
                <a:xfrm>
                  <a:off x="2965298" y="1328882"/>
                  <a:ext cx="3213404" cy="3213402"/>
                </a:xfrm>
                <a:prstGeom prst="blockArc">
                  <a:avLst>
                    <a:gd name="adj1" fmla="val 16200000"/>
                    <a:gd name="adj2" fmla="val 3"/>
                    <a:gd name="adj3" fmla="val 17191"/>
                  </a:avLst>
                </a:prstGeom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70BB822-C738-CD4F-976F-B59E35CE6E27}"/>
                  </a:ext>
                </a:extLst>
              </p:cNvPr>
              <p:cNvSpPr/>
              <p:nvPr/>
            </p:nvSpPr>
            <p:spPr>
              <a:xfrm>
                <a:off x="3117980" y="1679822"/>
                <a:ext cx="2902103" cy="283509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C8506E4-1EE0-FC46-9DED-61002CA468F8}"/>
                </a:ext>
              </a:extLst>
            </p:cNvPr>
            <p:cNvSpPr txBox="1"/>
            <p:nvPr/>
          </p:nvSpPr>
          <p:spPr>
            <a:xfrm rot="18738546">
              <a:off x="4783467" y="2638437"/>
              <a:ext cx="689291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Spiritual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D426F29-EFB8-F94E-8F04-5A65A00BDFD1}"/>
                </a:ext>
              </a:extLst>
            </p:cNvPr>
            <p:cNvSpPr txBox="1"/>
            <p:nvPr/>
          </p:nvSpPr>
          <p:spPr>
            <a:xfrm rot="2808788">
              <a:off x="6719551" y="2627038"/>
              <a:ext cx="820738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Relational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9B80376-F040-F649-863D-5049A302BD32}"/>
                </a:ext>
              </a:extLst>
            </p:cNvPr>
            <p:cNvSpPr txBox="1"/>
            <p:nvPr/>
          </p:nvSpPr>
          <p:spPr>
            <a:xfrm rot="18711958">
              <a:off x="6746458" y="4479233"/>
              <a:ext cx="721351" cy="30777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Open Sans" charset="0"/>
                </a:rPr>
                <a:t>Personal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090BF0F-2AEA-594C-87C0-F829D18F79BE}"/>
                </a:ext>
              </a:extLst>
            </p:cNvPr>
            <p:cNvSpPr txBox="1"/>
            <p:nvPr/>
          </p:nvSpPr>
          <p:spPr>
            <a:xfrm rot="2869433" flipH="1">
              <a:off x="4582629" y="4476693"/>
              <a:ext cx="1189429" cy="3472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Organizational</a:t>
              </a:r>
            </a:p>
          </p:txBody>
        </p:sp>
      </p:grpSp>
      <p:sp>
        <p:nvSpPr>
          <p:cNvPr id="75" name="Right Arrow 74">
            <a:extLst>
              <a:ext uri="{FF2B5EF4-FFF2-40B4-BE49-F238E27FC236}">
                <a16:creationId xmlns:a16="http://schemas.microsoft.com/office/drawing/2014/main" id="{03855BE0-4B0F-CD4E-99C8-DBE1A4ED17D7}"/>
              </a:ext>
            </a:extLst>
          </p:cNvPr>
          <p:cNvSpPr/>
          <p:nvPr/>
        </p:nvSpPr>
        <p:spPr>
          <a:xfrm rot="13109886">
            <a:off x="7804737" y="2453869"/>
            <a:ext cx="389812" cy="389812"/>
          </a:xfrm>
          <a:prstGeom prst="rightArrow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6" name="Right Arrow 75">
            <a:extLst>
              <a:ext uri="{FF2B5EF4-FFF2-40B4-BE49-F238E27FC236}">
                <a16:creationId xmlns:a16="http://schemas.microsoft.com/office/drawing/2014/main" id="{4B41373B-8EB1-AB4A-9901-F07019DE5FA2}"/>
              </a:ext>
            </a:extLst>
          </p:cNvPr>
          <p:cNvSpPr/>
          <p:nvPr/>
        </p:nvSpPr>
        <p:spPr>
          <a:xfrm rot="19084343">
            <a:off x="10491251" y="2426446"/>
            <a:ext cx="389812" cy="389812"/>
          </a:xfrm>
          <a:prstGeom prst="rightArrow">
            <a:avLst/>
          </a:prstGeo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7" name="Right Arrow 76">
            <a:extLst>
              <a:ext uri="{FF2B5EF4-FFF2-40B4-BE49-F238E27FC236}">
                <a16:creationId xmlns:a16="http://schemas.microsoft.com/office/drawing/2014/main" id="{DB3D65E0-80B0-F248-9D3A-707BB57D6F4E}"/>
              </a:ext>
            </a:extLst>
          </p:cNvPr>
          <p:cNvSpPr/>
          <p:nvPr/>
        </p:nvSpPr>
        <p:spPr>
          <a:xfrm rot="8276506">
            <a:off x="7804736" y="4948315"/>
            <a:ext cx="389812" cy="389812"/>
          </a:xfrm>
          <a:prstGeom prst="rightArrow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8" name="Right Arrow 77">
            <a:extLst>
              <a:ext uri="{FF2B5EF4-FFF2-40B4-BE49-F238E27FC236}">
                <a16:creationId xmlns:a16="http://schemas.microsoft.com/office/drawing/2014/main" id="{77CDF124-1884-CB47-B38E-7EE644144141}"/>
              </a:ext>
            </a:extLst>
          </p:cNvPr>
          <p:cNvSpPr/>
          <p:nvPr/>
        </p:nvSpPr>
        <p:spPr>
          <a:xfrm rot="2652657">
            <a:off x="10557659" y="4894784"/>
            <a:ext cx="389812" cy="389812"/>
          </a:xfrm>
          <a:prstGeom prst="rightArrow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925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C - Color 14 (Summer Mix)">
      <a:dk1>
        <a:srgbClr val="000000"/>
      </a:dk1>
      <a:lt1>
        <a:srgbClr val="FFFFFF"/>
      </a:lt1>
      <a:dk2>
        <a:srgbClr val="3B4550"/>
      </a:dk2>
      <a:lt2>
        <a:srgbClr val="E6E5E5"/>
      </a:lt2>
      <a:accent1>
        <a:srgbClr val="627FCA"/>
      </a:accent1>
      <a:accent2>
        <a:srgbClr val="00B5EF"/>
      </a:accent2>
      <a:accent3>
        <a:srgbClr val="00C5B7"/>
      </a:accent3>
      <a:accent4>
        <a:srgbClr val="82D235"/>
      </a:accent4>
      <a:accent5>
        <a:srgbClr val="FFAD00"/>
      </a:accent5>
      <a:accent6>
        <a:srgbClr val="FF0046"/>
      </a:accent6>
      <a:hlink>
        <a:srgbClr val="AB8ED3"/>
      </a:hlink>
      <a:folHlink>
        <a:srgbClr val="005A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4784</TotalTime>
  <Words>462</Words>
  <Application>Microsoft Macintosh PowerPoint</Application>
  <PresentationFormat>Widescreen</PresentationFormat>
  <Paragraphs>69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Roboto Black</vt:lpstr>
      <vt:lpstr>Source Sans Pro</vt:lpstr>
      <vt:lpstr>Source Sans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Margaret Clarke</cp:lastModifiedBy>
  <cp:revision>1167</cp:revision>
  <cp:lastPrinted>2022-01-30T19:57:17Z</cp:lastPrinted>
  <dcterms:created xsi:type="dcterms:W3CDTF">2019-08-27T11:43:38Z</dcterms:created>
  <dcterms:modified xsi:type="dcterms:W3CDTF">2023-04-13T19:29:31Z</dcterms:modified>
</cp:coreProperties>
</file>