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8"/>
  </p:notesMasterIdLst>
  <p:sldIdLst>
    <p:sldId id="270" r:id="rId2"/>
    <p:sldId id="258" r:id="rId3"/>
    <p:sldId id="257" r:id="rId4"/>
    <p:sldId id="277" r:id="rId5"/>
    <p:sldId id="274" r:id="rId6"/>
    <p:sldId id="275" r:id="rId7"/>
    <p:sldId id="263" r:id="rId8"/>
    <p:sldId id="264" r:id="rId9"/>
    <p:sldId id="276" r:id="rId10"/>
    <p:sldId id="268" r:id="rId11"/>
    <p:sldId id="266" r:id="rId12"/>
    <p:sldId id="262" r:id="rId13"/>
    <p:sldId id="280" r:id="rId14"/>
    <p:sldId id="279" r:id="rId15"/>
    <p:sldId id="261"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130722-2FB4-4ED5-87D5-06D3D5E04365}" v="560" dt="2023-09-07T19:37:00.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79352" autoAdjust="0"/>
  </p:normalViewPr>
  <p:slideViewPr>
    <p:cSldViewPr snapToGrid="0">
      <p:cViewPr varScale="1">
        <p:scale>
          <a:sx n="53" d="100"/>
          <a:sy n="53" d="100"/>
        </p:scale>
        <p:origin x="11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Blier" userId="73ca6bc6-6432-48e2-9601-b4251593fc98" providerId="ADAL" clId="{B1130722-2FB4-4ED5-87D5-06D3D5E04365}"/>
    <pc:docChg chg="undo custSel addSld delSld modSld sldOrd">
      <pc:chgData name="Helen Blier" userId="73ca6bc6-6432-48e2-9601-b4251593fc98" providerId="ADAL" clId="{B1130722-2FB4-4ED5-87D5-06D3D5E04365}" dt="2023-09-07T19:42:36.517" v="2452" actId="20577"/>
      <pc:docMkLst>
        <pc:docMk/>
      </pc:docMkLst>
      <pc:sldChg chg="modSp mod modAnim modNotesTx">
        <pc:chgData name="Helen Blier" userId="73ca6bc6-6432-48e2-9601-b4251593fc98" providerId="ADAL" clId="{B1130722-2FB4-4ED5-87D5-06D3D5E04365}" dt="2023-09-07T19:36:21.504" v="1757" actId="20577"/>
        <pc:sldMkLst>
          <pc:docMk/>
          <pc:sldMk cId="116461459" sldId="257"/>
        </pc:sldMkLst>
        <pc:spChg chg="mod">
          <ac:chgData name="Helen Blier" userId="73ca6bc6-6432-48e2-9601-b4251593fc98" providerId="ADAL" clId="{B1130722-2FB4-4ED5-87D5-06D3D5E04365}" dt="2023-09-07T19:13:30.970" v="620" actId="14100"/>
          <ac:spMkLst>
            <pc:docMk/>
            <pc:sldMk cId="116461459" sldId="257"/>
            <ac:spMk id="2" creationId="{00000000-0000-0000-0000-000000000000}"/>
          </ac:spMkLst>
        </pc:spChg>
        <pc:spChg chg="mod">
          <ac:chgData name="Helen Blier" userId="73ca6bc6-6432-48e2-9601-b4251593fc98" providerId="ADAL" clId="{B1130722-2FB4-4ED5-87D5-06D3D5E04365}" dt="2023-09-07T19:36:21.504" v="1757" actId="20577"/>
          <ac:spMkLst>
            <pc:docMk/>
            <pc:sldMk cId="116461459" sldId="257"/>
            <ac:spMk id="3" creationId="{00000000-0000-0000-0000-000000000000}"/>
          </ac:spMkLst>
        </pc:spChg>
        <pc:picChg chg="mod">
          <ac:chgData name="Helen Blier" userId="73ca6bc6-6432-48e2-9601-b4251593fc98" providerId="ADAL" clId="{B1130722-2FB4-4ED5-87D5-06D3D5E04365}" dt="2023-09-07T19:13:18.926" v="619" actId="14100"/>
          <ac:picMkLst>
            <pc:docMk/>
            <pc:sldMk cId="116461459" sldId="257"/>
            <ac:picMk id="1026" creationId="{00000000-0000-0000-0000-000000000000}"/>
          </ac:picMkLst>
        </pc:picChg>
      </pc:sldChg>
      <pc:sldChg chg="modSp modAnim modNotesTx">
        <pc:chgData name="Helen Blier" userId="73ca6bc6-6432-48e2-9601-b4251593fc98" providerId="ADAL" clId="{B1130722-2FB4-4ED5-87D5-06D3D5E04365}" dt="2023-09-07T19:35:58.353" v="1729" actId="20577"/>
        <pc:sldMkLst>
          <pc:docMk/>
          <pc:sldMk cId="3788591851" sldId="258"/>
        </pc:sldMkLst>
        <pc:spChg chg="mod">
          <ac:chgData name="Helen Blier" userId="73ca6bc6-6432-48e2-9601-b4251593fc98" providerId="ADAL" clId="{B1130722-2FB4-4ED5-87D5-06D3D5E04365}" dt="2023-09-07T19:35:58.353" v="1729" actId="20577"/>
          <ac:spMkLst>
            <pc:docMk/>
            <pc:sldMk cId="3788591851" sldId="258"/>
            <ac:spMk id="3" creationId="{00000000-0000-0000-0000-000000000000}"/>
          </ac:spMkLst>
        </pc:spChg>
        <pc:picChg chg="mod">
          <ac:chgData name="Helen Blier" userId="73ca6bc6-6432-48e2-9601-b4251593fc98" providerId="ADAL" clId="{B1130722-2FB4-4ED5-87D5-06D3D5E04365}" dt="2023-09-07T19:14:49.143" v="665" actId="14100"/>
          <ac:picMkLst>
            <pc:docMk/>
            <pc:sldMk cId="3788591851" sldId="258"/>
            <ac:picMk id="2050" creationId="{00000000-0000-0000-0000-000000000000}"/>
          </ac:picMkLst>
        </pc:picChg>
      </pc:sldChg>
      <pc:sldChg chg="modSp del mod">
        <pc:chgData name="Helen Blier" userId="73ca6bc6-6432-48e2-9601-b4251593fc98" providerId="ADAL" clId="{B1130722-2FB4-4ED5-87D5-06D3D5E04365}" dt="2023-09-07T19:15:36.718" v="678" actId="47"/>
        <pc:sldMkLst>
          <pc:docMk/>
          <pc:sldMk cId="1274939503" sldId="259"/>
        </pc:sldMkLst>
        <pc:spChg chg="mod">
          <ac:chgData name="Helen Blier" userId="73ca6bc6-6432-48e2-9601-b4251593fc98" providerId="ADAL" clId="{B1130722-2FB4-4ED5-87D5-06D3D5E04365}" dt="2023-09-07T19:15:26.411" v="674" actId="21"/>
          <ac:spMkLst>
            <pc:docMk/>
            <pc:sldMk cId="1274939503" sldId="259"/>
            <ac:spMk id="3" creationId="{00000000-0000-0000-0000-000000000000}"/>
          </ac:spMkLst>
        </pc:spChg>
      </pc:sldChg>
      <pc:sldChg chg="modSp del mod">
        <pc:chgData name="Helen Blier" userId="73ca6bc6-6432-48e2-9601-b4251593fc98" providerId="ADAL" clId="{B1130722-2FB4-4ED5-87D5-06D3D5E04365}" dt="2023-09-07T19:15:20.296" v="673" actId="47"/>
        <pc:sldMkLst>
          <pc:docMk/>
          <pc:sldMk cId="655161878" sldId="260"/>
        </pc:sldMkLst>
        <pc:spChg chg="mod">
          <ac:chgData name="Helen Blier" userId="73ca6bc6-6432-48e2-9601-b4251593fc98" providerId="ADAL" clId="{B1130722-2FB4-4ED5-87D5-06D3D5E04365}" dt="2023-09-07T19:15:01.947" v="666" actId="21"/>
          <ac:spMkLst>
            <pc:docMk/>
            <pc:sldMk cId="655161878" sldId="260"/>
            <ac:spMk id="3" creationId="{00000000-0000-0000-0000-000000000000}"/>
          </ac:spMkLst>
        </pc:spChg>
      </pc:sldChg>
      <pc:sldChg chg="modSp mod ord">
        <pc:chgData name="Helen Blier" userId="73ca6bc6-6432-48e2-9601-b4251593fc98" providerId="ADAL" clId="{B1130722-2FB4-4ED5-87D5-06D3D5E04365}" dt="2023-09-07T19:32:07.415" v="1399" actId="255"/>
        <pc:sldMkLst>
          <pc:docMk/>
          <pc:sldMk cId="90840518" sldId="261"/>
        </pc:sldMkLst>
        <pc:spChg chg="mod">
          <ac:chgData name="Helen Blier" userId="73ca6bc6-6432-48e2-9601-b4251593fc98" providerId="ADAL" clId="{B1130722-2FB4-4ED5-87D5-06D3D5E04365}" dt="2023-09-07T19:01:46.863" v="252" actId="20577"/>
          <ac:spMkLst>
            <pc:docMk/>
            <pc:sldMk cId="90840518" sldId="261"/>
            <ac:spMk id="2" creationId="{00000000-0000-0000-0000-000000000000}"/>
          </ac:spMkLst>
        </pc:spChg>
        <pc:spChg chg="mod">
          <ac:chgData name="Helen Blier" userId="73ca6bc6-6432-48e2-9601-b4251593fc98" providerId="ADAL" clId="{B1130722-2FB4-4ED5-87D5-06D3D5E04365}" dt="2023-09-07T19:32:07.415" v="1399" actId="255"/>
          <ac:spMkLst>
            <pc:docMk/>
            <pc:sldMk cId="90840518" sldId="261"/>
            <ac:spMk id="5" creationId="{00000000-0000-0000-0000-000000000000}"/>
          </ac:spMkLst>
        </pc:spChg>
      </pc:sldChg>
      <pc:sldChg chg="modSp mod">
        <pc:chgData name="Helen Blier" userId="73ca6bc6-6432-48e2-9601-b4251593fc98" providerId="ADAL" clId="{B1130722-2FB4-4ED5-87D5-06D3D5E04365}" dt="2023-09-07T19:21:53.501" v="1162" actId="14100"/>
        <pc:sldMkLst>
          <pc:docMk/>
          <pc:sldMk cId="4101663892" sldId="263"/>
        </pc:sldMkLst>
        <pc:spChg chg="mod">
          <ac:chgData name="Helen Blier" userId="73ca6bc6-6432-48e2-9601-b4251593fc98" providerId="ADAL" clId="{B1130722-2FB4-4ED5-87D5-06D3D5E04365}" dt="2023-09-07T19:21:22.682" v="1160" actId="113"/>
          <ac:spMkLst>
            <pc:docMk/>
            <pc:sldMk cId="4101663892" sldId="263"/>
            <ac:spMk id="2" creationId="{00000000-0000-0000-0000-000000000000}"/>
          </ac:spMkLst>
        </pc:spChg>
        <pc:picChg chg="mod">
          <ac:chgData name="Helen Blier" userId="73ca6bc6-6432-48e2-9601-b4251593fc98" providerId="ADAL" clId="{B1130722-2FB4-4ED5-87D5-06D3D5E04365}" dt="2023-09-07T19:21:53.501" v="1162" actId="14100"/>
          <ac:picMkLst>
            <pc:docMk/>
            <pc:sldMk cId="4101663892" sldId="263"/>
            <ac:picMk id="4" creationId="{00000000-0000-0000-0000-000000000000}"/>
          </ac:picMkLst>
        </pc:picChg>
      </pc:sldChg>
      <pc:sldChg chg="modSp mod">
        <pc:chgData name="Helen Blier" userId="73ca6bc6-6432-48e2-9601-b4251593fc98" providerId="ADAL" clId="{B1130722-2FB4-4ED5-87D5-06D3D5E04365}" dt="2023-09-07T19:23:09.511" v="1166" actId="114"/>
        <pc:sldMkLst>
          <pc:docMk/>
          <pc:sldMk cId="4223675684" sldId="264"/>
        </pc:sldMkLst>
        <pc:spChg chg="mod">
          <ac:chgData name="Helen Blier" userId="73ca6bc6-6432-48e2-9601-b4251593fc98" providerId="ADAL" clId="{B1130722-2FB4-4ED5-87D5-06D3D5E04365}" dt="2023-09-07T19:23:09.511" v="1166" actId="114"/>
          <ac:spMkLst>
            <pc:docMk/>
            <pc:sldMk cId="4223675684" sldId="264"/>
            <ac:spMk id="2" creationId="{00000000-0000-0000-0000-000000000000}"/>
          </ac:spMkLst>
        </pc:spChg>
      </pc:sldChg>
      <pc:sldChg chg="modSp mod">
        <pc:chgData name="Helen Blier" userId="73ca6bc6-6432-48e2-9601-b4251593fc98" providerId="ADAL" clId="{B1130722-2FB4-4ED5-87D5-06D3D5E04365}" dt="2023-09-07T19:25:51.503" v="1249" actId="255"/>
        <pc:sldMkLst>
          <pc:docMk/>
          <pc:sldMk cId="1537132811" sldId="266"/>
        </pc:sldMkLst>
        <pc:spChg chg="mod">
          <ac:chgData name="Helen Blier" userId="73ca6bc6-6432-48e2-9601-b4251593fc98" providerId="ADAL" clId="{B1130722-2FB4-4ED5-87D5-06D3D5E04365}" dt="2023-09-07T19:25:43.792" v="1248" actId="114"/>
          <ac:spMkLst>
            <pc:docMk/>
            <pc:sldMk cId="1537132811" sldId="266"/>
            <ac:spMk id="2" creationId="{00000000-0000-0000-0000-000000000000}"/>
          </ac:spMkLst>
        </pc:spChg>
        <pc:spChg chg="mod">
          <ac:chgData name="Helen Blier" userId="73ca6bc6-6432-48e2-9601-b4251593fc98" providerId="ADAL" clId="{B1130722-2FB4-4ED5-87D5-06D3D5E04365}" dt="2023-09-07T19:25:51.503" v="1249" actId="255"/>
          <ac:spMkLst>
            <pc:docMk/>
            <pc:sldMk cId="1537132811" sldId="266"/>
            <ac:spMk id="3" creationId="{00000000-0000-0000-0000-000000000000}"/>
          </ac:spMkLst>
        </pc:spChg>
      </pc:sldChg>
      <pc:sldChg chg="modSp ord">
        <pc:chgData name="Helen Blier" userId="73ca6bc6-6432-48e2-9601-b4251593fc98" providerId="ADAL" clId="{B1130722-2FB4-4ED5-87D5-06D3D5E04365}" dt="2023-09-07T19:24:51.678" v="1217" actId="255"/>
        <pc:sldMkLst>
          <pc:docMk/>
          <pc:sldMk cId="2434813289" sldId="268"/>
        </pc:sldMkLst>
        <pc:graphicFrameChg chg="mod">
          <ac:chgData name="Helen Blier" userId="73ca6bc6-6432-48e2-9601-b4251593fc98" providerId="ADAL" clId="{B1130722-2FB4-4ED5-87D5-06D3D5E04365}" dt="2023-09-07T19:24:43.092" v="1216" actId="255"/>
          <ac:graphicFrameMkLst>
            <pc:docMk/>
            <pc:sldMk cId="2434813289" sldId="268"/>
            <ac:graphicFrameMk id="10" creationId="{9CE6659B-F1D2-4024-9619-2EA50E7A3501}"/>
          </ac:graphicFrameMkLst>
        </pc:graphicFrameChg>
        <pc:graphicFrameChg chg="mod">
          <ac:chgData name="Helen Blier" userId="73ca6bc6-6432-48e2-9601-b4251593fc98" providerId="ADAL" clId="{B1130722-2FB4-4ED5-87D5-06D3D5E04365}" dt="2023-09-07T19:24:51.678" v="1217" actId="255"/>
          <ac:graphicFrameMkLst>
            <pc:docMk/>
            <pc:sldMk cId="2434813289" sldId="268"/>
            <ac:graphicFrameMk id="13" creationId="{6C658E57-9EAE-4206-8FD7-6BE1F3A3735B}"/>
          </ac:graphicFrameMkLst>
        </pc:graphicFrameChg>
      </pc:sldChg>
      <pc:sldChg chg="modSp mod">
        <pc:chgData name="Helen Blier" userId="73ca6bc6-6432-48e2-9601-b4251593fc98" providerId="ADAL" clId="{B1130722-2FB4-4ED5-87D5-06D3D5E04365}" dt="2023-09-07T18:59:56.711" v="123" actId="20577"/>
        <pc:sldMkLst>
          <pc:docMk/>
          <pc:sldMk cId="657715787" sldId="270"/>
        </pc:sldMkLst>
        <pc:spChg chg="mod">
          <ac:chgData name="Helen Blier" userId="73ca6bc6-6432-48e2-9601-b4251593fc98" providerId="ADAL" clId="{B1130722-2FB4-4ED5-87D5-06D3D5E04365}" dt="2023-09-07T18:59:05.601" v="9" actId="20577"/>
          <ac:spMkLst>
            <pc:docMk/>
            <pc:sldMk cId="657715787" sldId="270"/>
            <ac:spMk id="4" creationId="{00000000-0000-0000-0000-000000000000}"/>
          </ac:spMkLst>
        </pc:spChg>
        <pc:spChg chg="mod">
          <ac:chgData name="Helen Blier" userId="73ca6bc6-6432-48e2-9601-b4251593fc98" providerId="ADAL" clId="{B1130722-2FB4-4ED5-87D5-06D3D5E04365}" dt="2023-09-07T18:59:56.711" v="123" actId="20577"/>
          <ac:spMkLst>
            <pc:docMk/>
            <pc:sldMk cId="657715787" sldId="270"/>
            <ac:spMk id="5" creationId="{00000000-0000-0000-0000-000000000000}"/>
          </ac:spMkLst>
        </pc:spChg>
      </pc:sldChg>
      <pc:sldChg chg="del">
        <pc:chgData name="Helen Blier" userId="73ca6bc6-6432-48e2-9601-b4251593fc98" providerId="ADAL" clId="{B1130722-2FB4-4ED5-87D5-06D3D5E04365}" dt="2023-09-07T19:19:01.998" v="1059" actId="47"/>
        <pc:sldMkLst>
          <pc:docMk/>
          <pc:sldMk cId="1987255111" sldId="273"/>
        </pc:sldMkLst>
      </pc:sldChg>
      <pc:sldChg chg="modSp mod">
        <pc:chgData name="Helen Blier" userId="73ca6bc6-6432-48e2-9601-b4251593fc98" providerId="ADAL" clId="{B1130722-2FB4-4ED5-87D5-06D3D5E04365}" dt="2023-09-07T19:19:56.252" v="1104" actId="20577"/>
        <pc:sldMkLst>
          <pc:docMk/>
          <pc:sldMk cId="46671161" sldId="274"/>
        </pc:sldMkLst>
        <pc:spChg chg="mod">
          <ac:chgData name="Helen Blier" userId="73ca6bc6-6432-48e2-9601-b4251593fc98" providerId="ADAL" clId="{B1130722-2FB4-4ED5-87D5-06D3D5E04365}" dt="2023-09-07T19:19:56.252" v="1104" actId="20577"/>
          <ac:spMkLst>
            <pc:docMk/>
            <pc:sldMk cId="46671161" sldId="274"/>
            <ac:spMk id="18" creationId="{00000000-0000-0000-0000-000000000000}"/>
          </ac:spMkLst>
        </pc:spChg>
      </pc:sldChg>
      <pc:sldChg chg="modSp">
        <pc:chgData name="Helen Blier" userId="73ca6bc6-6432-48e2-9601-b4251593fc98" providerId="ADAL" clId="{B1130722-2FB4-4ED5-87D5-06D3D5E04365}" dt="2023-09-07T19:20:11.201" v="1105" actId="113"/>
        <pc:sldMkLst>
          <pc:docMk/>
          <pc:sldMk cId="1550187903" sldId="275"/>
        </pc:sldMkLst>
        <pc:graphicFrameChg chg="mod">
          <ac:chgData name="Helen Blier" userId="73ca6bc6-6432-48e2-9601-b4251593fc98" providerId="ADAL" clId="{B1130722-2FB4-4ED5-87D5-06D3D5E04365}" dt="2023-09-07T19:20:11.201" v="1105" actId="113"/>
          <ac:graphicFrameMkLst>
            <pc:docMk/>
            <pc:sldMk cId="1550187903" sldId="275"/>
            <ac:graphicFrameMk id="6" creationId="{CF629E12-59C4-4A4C-B18B-13D2D1414402}"/>
          </ac:graphicFrameMkLst>
        </pc:graphicFrameChg>
      </pc:sldChg>
      <pc:sldChg chg="delSp modSp mod">
        <pc:chgData name="Helen Blier" userId="73ca6bc6-6432-48e2-9601-b4251593fc98" providerId="ADAL" clId="{B1130722-2FB4-4ED5-87D5-06D3D5E04365}" dt="2023-09-07T19:24:18.738" v="1210" actId="122"/>
        <pc:sldMkLst>
          <pc:docMk/>
          <pc:sldMk cId="1994162110" sldId="276"/>
        </pc:sldMkLst>
        <pc:spChg chg="mod">
          <ac:chgData name="Helen Blier" userId="73ca6bc6-6432-48e2-9601-b4251593fc98" providerId="ADAL" clId="{B1130722-2FB4-4ED5-87D5-06D3D5E04365}" dt="2023-09-07T19:24:18.738" v="1210" actId="122"/>
          <ac:spMkLst>
            <pc:docMk/>
            <pc:sldMk cId="1994162110" sldId="276"/>
            <ac:spMk id="2" creationId="{00000000-0000-0000-0000-000000000000}"/>
          </ac:spMkLst>
        </pc:spChg>
        <pc:spChg chg="del mod">
          <ac:chgData name="Helen Blier" userId="73ca6bc6-6432-48e2-9601-b4251593fc98" providerId="ADAL" clId="{B1130722-2FB4-4ED5-87D5-06D3D5E04365}" dt="2023-09-07T19:23:49.058" v="1170" actId="478"/>
          <ac:spMkLst>
            <pc:docMk/>
            <pc:sldMk cId="1994162110" sldId="276"/>
            <ac:spMk id="5" creationId="{00000000-0000-0000-0000-000000000000}"/>
          </ac:spMkLst>
        </pc:spChg>
      </pc:sldChg>
      <pc:sldChg chg="modSp new mod">
        <pc:chgData name="Helen Blier" userId="73ca6bc6-6432-48e2-9601-b4251593fc98" providerId="ADAL" clId="{B1130722-2FB4-4ED5-87D5-06D3D5E04365}" dt="2023-09-07T19:18:31.336" v="1058" actId="113"/>
        <pc:sldMkLst>
          <pc:docMk/>
          <pc:sldMk cId="3228715485" sldId="277"/>
        </pc:sldMkLst>
        <pc:spChg chg="mod">
          <ac:chgData name="Helen Blier" userId="73ca6bc6-6432-48e2-9601-b4251593fc98" providerId="ADAL" clId="{B1130722-2FB4-4ED5-87D5-06D3D5E04365}" dt="2023-09-07T19:16:13.085" v="703" actId="122"/>
          <ac:spMkLst>
            <pc:docMk/>
            <pc:sldMk cId="3228715485" sldId="277"/>
            <ac:spMk id="2" creationId="{BC8D3110-395B-7186-0383-85A446EB4277}"/>
          </ac:spMkLst>
        </pc:spChg>
        <pc:spChg chg="mod">
          <ac:chgData name="Helen Blier" userId="73ca6bc6-6432-48e2-9601-b4251593fc98" providerId="ADAL" clId="{B1130722-2FB4-4ED5-87D5-06D3D5E04365}" dt="2023-09-07T19:18:31.336" v="1058" actId="113"/>
          <ac:spMkLst>
            <pc:docMk/>
            <pc:sldMk cId="3228715485" sldId="277"/>
            <ac:spMk id="3" creationId="{493438F5-6B53-DD0D-9D45-9597A719DB86}"/>
          </ac:spMkLst>
        </pc:spChg>
      </pc:sldChg>
      <pc:sldChg chg="addSp delSp modSp new mod">
        <pc:chgData name="Helen Blier" userId="73ca6bc6-6432-48e2-9601-b4251593fc98" providerId="ADAL" clId="{B1130722-2FB4-4ED5-87D5-06D3D5E04365}" dt="2023-09-07T19:31:45.442" v="1398" actId="1038"/>
        <pc:sldMkLst>
          <pc:docMk/>
          <pc:sldMk cId="3287937367" sldId="278"/>
        </pc:sldMkLst>
        <pc:spChg chg="mod">
          <ac:chgData name="Helen Blier" userId="73ca6bc6-6432-48e2-9601-b4251593fc98" providerId="ADAL" clId="{B1130722-2FB4-4ED5-87D5-06D3D5E04365}" dt="2023-09-07T19:28:11.672" v="1278" actId="20577"/>
          <ac:spMkLst>
            <pc:docMk/>
            <pc:sldMk cId="3287937367" sldId="278"/>
            <ac:spMk id="2" creationId="{7EACBC9E-9A63-0CE5-B50B-15AD4E63BC6A}"/>
          </ac:spMkLst>
        </pc:spChg>
        <pc:spChg chg="del">
          <ac:chgData name="Helen Blier" userId="73ca6bc6-6432-48e2-9601-b4251593fc98" providerId="ADAL" clId="{B1130722-2FB4-4ED5-87D5-06D3D5E04365}" dt="2023-09-07T19:29:17.204" v="1279" actId="931"/>
          <ac:spMkLst>
            <pc:docMk/>
            <pc:sldMk cId="3287937367" sldId="278"/>
            <ac:spMk id="3" creationId="{E4C288E7-2D4A-6C15-B506-0BF41576AC3A}"/>
          </ac:spMkLst>
        </pc:spChg>
        <pc:picChg chg="add mod">
          <ac:chgData name="Helen Blier" userId="73ca6bc6-6432-48e2-9601-b4251593fc98" providerId="ADAL" clId="{B1130722-2FB4-4ED5-87D5-06D3D5E04365}" dt="2023-09-07T19:29:36.356" v="1338" actId="14100"/>
          <ac:picMkLst>
            <pc:docMk/>
            <pc:sldMk cId="3287937367" sldId="278"/>
            <ac:picMk id="5" creationId="{D79B7F95-B523-9B36-FB76-37AE6BAE68E1}"/>
          </ac:picMkLst>
        </pc:picChg>
        <pc:picChg chg="add mod">
          <ac:chgData name="Helen Blier" userId="73ca6bc6-6432-48e2-9601-b4251593fc98" providerId="ADAL" clId="{B1130722-2FB4-4ED5-87D5-06D3D5E04365}" dt="2023-09-07T19:31:45.442" v="1398" actId="1038"/>
          <ac:picMkLst>
            <pc:docMk/>
            <pc:sldMk cId="3287937367" sldId="278"/>
            <ac:picMk id="7" creationId="{BD3DD2A4-5B39-F419-FE1A-406C3FED9631}"/>
          </ac:picMkLst>
        </pc:picChg>
      </pc:sldChg>
      <pc:sldChg chg="modSp new mod">
        <pc:chgData name="Helen Blier" userId="73ca6bc6-6432-48e2-9601-b4251593fc98" providerId="ADAL" clId="{B1130722-2FB4-4ED5-87D5-06D3D5E04365}" dt="2023-09-07T19:35:27.203" v="1713" actId="255"/>
        <pc:sldMkLst>
          <pc:docMk/>
          <pc:sldMk cId="3559038685" sldId="279"/>
        </pc:sldMkLst>
        <pc:spChg chg="mod">
          <ac:chgData name="Helen Blier" userId="73ca6bc6-6432-48e2-9601-b4251593fc98" providerId="ADAL" clId="{B1130722-2FB4-4ED5-87D5-06D3D5E04365}" dt="2023-09-07T19:32:30.125" v="1419" actId="20577"/>
          <ac:spMkLst>
            <pc:docMk/>
            <pc:sldMk cId="3559038685" sldId="279"/>
            <ac:spMk id="2" creationId="{490A9719-8B01-2238-FEA6-181E5CD060B4}"/>
          </ac:spMkLst>
        </pc:spChg>
        <pc:spChg chg="mod">
          <ac:chgData name="Helen Blier" userId="73ca6bc6-6432-48e2-9601-b4251593fc98" providerId="ADAL" clId="{B1130722-2FB4-4ED5-87D5-06D3D5E04365}" dt="2023-09-07T19:35:27.203" v="1713" actId="255"/>
          <ac:spMkLst>
            <pc:docMk/>
            <pc:sldMk cId="3559038685" sldId="279"/>
            <ac:spMk id="3" creationId="{971BE6FA-4FE1-D52A-412F-956C0E614668}"/>
          </ac:spMkLst>
        </pc:spChg>
      </pc:sldChg>
      <pc:sldChg chg="modSp mod">
        <pc:chgData name="Helen Blier" userId="73ca6bc6-6432-48e2-9601-b4251593fc98" providerId="ADAL" clId="{B1130722-2FB4-4ED5-87D5-06D3D5E04365}" dt="2023-09-07T19:42:36.517" v="2452" actId="20577"/>
        <pc:sldMkLst>
          <pc:docMk/>
          <pc:sldMk cId="3304974636" sldId="280"/>
        </pc:sldMkLst>
        <pc:spChg chg="mod">
          <ac:chgData name="Helen Blier" userId="73ca6bc6-6432-48e2-9601-b4251593fc98" providerId="ADAL" clId="{B1130722-2FB4-4ED5-87D5-06D3D5E04365}" dt="2023-09-07T19:42:36.517" v="2452" actId="20577"/>
          <ac:spMkLst>
            <pc:docMk/>
            <pc:sldMk cId="3304974636" sldId="280"/>
            <ac:spMk id="3" creationId="{493438F5-6B53-DD0D-9D45-9597A719DB8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75A2CE"/>
            </a:solidFill>
            <a:ln>
              <a:noFill/>
            </a:ln>
            <a:effectLst/>
          </c:spPr>
          <c:invertIfNegative val="0"/>
          <c:cat>
            <c:strRef>
              <c:f>Sheet1!$A$2:$A$8</c:f>
              <c:strCache>
                <c:ptCount val="7"/>
                <c:pt idx="0">
                  <c:v>Other</c:v>
                </c:pt>
                <c:pt idx="1">
                  <c:v>Special Topics</c:v>
                </c:pt>
                <c:pt idx="2">
                  <c:v>Bible</c:v>
                </c:pt>
                <c:pt idx="3">
                  <c:v>Pastoral Care</c:v>
                </c:pt>
                <c:pt idx="4">
                  <c:v>Spirituality</c:v>
                </c:pt>
                <c:pt idx="5">
                  <c:v>Theology</c:v>
                </c:pt>
                <c:pt idx="6">
                  <c:v>Leadership Development</c:v>
                </c:pt>
              </c:strCache>
            </c:strRef>
          </c:cat>
          <c:val>
            <c:numRef>
              <c:f>Sheet1!$B$2:$B$8</c:f>
              <c:numCache>
                <c:formatCode>0%</c:formatCode>
                <c:ptCount val="7"/>
                <c:pt idx="0">
                  <c:v>0.18</c:v>
                </c:pt>
                <c:pt idx="1">
                  <c:v>0.6</c:v>
                </c:pt>
                <c:pt idx="2">
                  <c:v>0.72</c:v>
                </c:pt>
                <c:pt idx="3">
                  <c:v>0.77</c:v>
                </c:pt>
                <c:pt idx="4">
                  <c:v>0.8</c:v>
                </c:pt>
                <c:pt idx="5">
                  <c:v>0.8</c:v>
                </c:pt>
                <c:pt idx="6">
                  <c:v>0.83</c:v>
                </c:pt>
              </c:numCache>
            </c:numRef>
          </c:val>
          <c:extLst>
            <c:ext xmlns:c16="http://schemas.microsoft.com/office/drawing/2014/chart" uri="{C3380CC4-5D6E-409C-BE32-E72D297353CC}">
              <c16:uniqueId val="{00000000-3280-4D91-A49F-6A2542CF8EBF}"/>
            </c:ext>
          </c:extLst>
        </c:ser>
        <c:dLbls>
          <c:showLegendKey val="0"/>
          <c:showVal val="0"/>
          <c:showCatName val="0"/>
          <c:showSerName val="0"/>
          <c:showPercent val="0"/>
          <c:showBubbleSize val="0"/>
        </c:dLbls>
        <c:gapWidth val="182"/>
        <c:axId val="764656112"/>
        <c:axId val="764659856"/>
      </c:barChart>
      <c:catAx>
        <c:axId val="764656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764659856"/>
        <c:crosses val="autoZero"/>
        <c:auto val="1"/>
        <c:lblAlgn val="ctr"/>
        <c:lblOffset val="100"/>
        <c:noMultiLvlLbl val="0"/>
      </c:catAx>
      <c:valAx>
        <c:axId val="764659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60000"/>
                    <a:lumOff val="40000"/>
                  </a:schemeClr>
                </a:solidFill>
                <a:latin typeface="+mn-lt"/>
                <a:ea typeface="+mn-ea"/>
                <a:cs typeface="+mn-cs"/>
              </a:defRPr>
            </a:pPr>
            <a:endParaRPr lang="en-US"/>
          </a:p>
        </c:txPr>
        <c:crossAx val="764656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7374419980793022"/>
          <c:y val="7.8981781774532883E-2"/>
          <c:w val="0.60518966916042971"/>
          <c:h val="0.25609867002028081"/>
        </c:manualLayout>
      </c:layout>
      <c:barChart>
        <c:barDir val="bar"/>
        <c:grouping val="clustered"/>
        <c:varyColors val="0"/>
        <c:ser>
          <c:idx val="0"/>
          <c:order val="0"/>
          <c:tx>
            <c:strRef>
              <c:f>Sheet1!$B$1</c:f>
              <c:strCache>
                <c:ptCount val="1"/>
                <c:pt idx="0">
                  <c:v>Institutional</c:v>
                </c:pt>
              </c:strCache>
            </c:strRef>
          </c:tx>
          <c:spPr>
            <a:solidFill>
              <a:srgbClr val="75A2CE"/>
            </a:solidFill>
            <a:ln>
              <a:noFill/>
            </a:ln>
            <a:effectLst/>
          </c:spPr>
          <c:invertIfNegative val="0"/>
          <c:cat>
            <c:strRef>
              <c:f>Sheet1!$A$2:$A$5</c:f>
              <c:strCache>
                <c:ptCount val="4"/>
                <c:pt idx="0">
                  <c:v>LLL is reflected in key org documents</c:v>
                </c:pt>
                <c:pt idx="1">
                  <c:v>LLL is integral to mission of org</c:v>
                </c:pt>
                <c:pt idx="2">
                  <c:v>Org leadership affirms importance</c:v>
                </c:pt>
                <c:pt idx="3">
                  <c:v>I am included in decisions re this area</c:v>
                </c:pt>
              </c:strCache>
            </c:strRef>
          </c:cat>
          <c:val>
            <c:numRef>
              <c:f>Sheet1!$B$2:$B$5</c:f>
              <c:numCache>
                <c:formatCode>General</c:formatCode>
                <c:ptCount val="4"/>
                <c:pt idx="0">
                  <c:v>3.73</c:v>
                </c:pt>
                <c:pt idx="1">
                  <c:v>3.86</c:v>
                </c:pt>
                <c:pt idx="2">
                  <c:v>3.9</c:v>
                </c:pt>
                <c:pt idx="3">
                  <c:v>4.07</c:v>
                </c:pt>
              </c:numCache>
            </c:numRef>
          </c:val>
          <c:extLst>
            <c:ext xmlns:c16="http://schemas.microsoft.com/office/drawing/2014/chart" uri="{C3380CC4-5D6E-409C-BE32-E72D297353CC}">
              <c16:uniqueId val="{00000000-19FC-4FE2-AD39-6B87042E8291}"/>
            </c:ext>
          </c:extLst>
        </c:ser>
        <c:dLbls>
          <c:showLegendKey val="0"/>
          <c:showVal val="0"/>
          <c:showCatName val="0"/>
          <c:showSerName val="0"/>
          <c:showPercent val="0"/>
          <c:showBubbleSize val="0"/>
        </c:dLbls>
        <c:gapWidth val="182"/>
        <c:axId val="1259842256"/>
        <c:axId val="1259820208"/>
      </c:barChart>
      <c:catAx>
        <c:axId val="125984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ndara" panose="020E0502030303020204" pitchFamily="34" charset="0"/>
                <a:ea typeface="+mn-ea"/>
                <a:cs typeface="+mn-cs"/>
              </a:defRPr>
            </a:pPr>
            <a:endParaRPr lang="en-US"/>
          </a:p>
        </c:txPr>
        <c:crossAx val="1259820208"/>
        <c:crosses val="autoZero"/>
        <c:auto val="1"/>
        <c:lblAlgn val="ctr"/>
        <c:lblOffset val="100"/>
        <c:noMultiLvlLbl val="0"/>
      </c:catAx>
      <c:valAx>
        <c:axId val="1259820208"/>
        <c:scaling>
          <c:orientation val="minMax"/>
          <c:max val="5"/>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984225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740038355425378"/>
          <c:y val="0.12207732166629826"/>
          <c:w val="0.60513644915202069"/>
          <c:h val="0.72322265285565079"/>
        </c:manualLayout>
      </c:layout>
      <c:barChart>
        <c:barDir val="bar"/>
        <c:grouping val="clustered"/>
        <c:varyColors val="0"/>
        <c:ser>
          <c:idx val="0"/>
          <c:order val="0"/>
          <c:tx>
            <c:strRef>
              <c:f>Sheet1!$B$1</c:f>
              <c:strCache>
                <c:ptCount val="1"/>
                <c:pt idx="0">
                  <c:v>Personal</c:v>
                </c:pt>
              </c:strCache>
            </c:strRef>
          </c:tx>
          <c:spPr>
            <a:solidFill>
              <a:srgbClr val="75A2CE"/>
            </a:solidFill>
            <a:ln>
              <a:noFill/>
            </a:ln>
            <a:effectLst/>
          </c:spPr>
          <c:invertIfNegative val="0"/>
          <c:cat>
            <c:strRef>
              <c:f>Sheet1!$A$2:$A$8</c:f>
              <c:strCache>
                <c:ptCount val="7"/>
                <c:pt idx="0">
                  <c:v>I have concerns re future of this work at org</c:v>
                </c:pt>
                <c:pt idx="1">
                  <c:v>I have access to resources to grow in position</c:v>
                </c:pt>
                <c:pt idx="2">
                  <c:v>I experience support from administration for my work</c:v>
                </c:pt>
                <c:pt idx="3">
                  <c:v>LLL is the future of theo/rel education</c:v>
                </c:pt>
                <c:pt idx="4">
                  <c:v>I experience support from colleagues for my work</c:v>
                </c:pt>
                <c:pt idx="5">
                  <c:v>I feel a sense of satisfaction in my work</c:v>
                </c:pt>
                <c:pt idx="6">
                  <c:v>My work is aligned w sense of vocation</c:v>
                </c:pt>
              </c:strCache>
            </c:strRef>
          </c:cat>
          <c:val>
            <c:numRef>
              <c:f>Sheet1!$B$2:$B$8</c:f>
              <c:numCache>
                <c:formatCode>General</c:formatCode>
                <c:ptCount val="7"/>
                <c:pt idx="0">
                  <c:v>2.79</c:v>
                </c:pt>
                <c:pt idx="1">
                  <c:v>3.95</c:v>
                </c:pt>
                <c:pt idx="2">
                  <c:v>4.2</c:v>
                </c:pt>
                <c:pt idx="3">
                  <c:v>4.3</c:v>
                </c:pt>
                <c:pt idx="4">
                  <c:v>4.3600000000000003</c:v>
                </c:pt>
                <c:pt idx="5">
                  <c:v>4.4400000000000004</c:v>
                </c:pt>
                <c:pt idx="6">
                  <c:v>4.47</c:v>
                </c:pt>
              </c:numCache>
            </c:numRef>
          </c:val>
          <c:extLst>
            <c:ext xmlns:c16="http://schemas.microsoft.com/office/drawing/2014/chart" uri="{C3380CC4-5D6E-409C-BE32-E72D297353CC}">
              <c16:uniqueId val="{00000000-7806-425A-8047-E2A3716109A6}"/>
            </c:ext>
          </c:extLst>
        </c:ser>
        <c:dLbls>
          <c:showLegendKey val="0"/>
          <c:showVal val="0"/>
          <c:showCatName val="0"/>
          <c:showSerName val="0"/>
          <c:showPercent val="0"/>
          <c:showBubbleSize val="0"/>
        </c:dLbls>
        <c:gapWidth val="182"/>
        <c:axId val="1259816048"/>
        <c:axId val="1259803152"/>
      </c:barChart>
      <c:catAx>
        <c:axId val="1259816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59803152"/>
        <c:crosses val="autoZero"/>
        <c:auto val="1"/>
        <c:lblAlgn val="ctr"/>
        <c:lblOffset val="100"/>
        <c:noMultiLvlLbl val="0"/>
      </c:catAx>
      <c:valAx>
        <c:axId val="1259803152"/>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25981604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7FC8E-4857-4901-9F97-EABF9A704F1C}"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9373A-98EE-4EB8-B8E3-78F0CC905AEC}" type="slidenum">
              <a:rPr lang="en-US" smtClean="0"/>
              <a:t>‹#›</a:t>
            </a:fld>
            <a:endParaRPr lang="en-US"/>
          </a:p>
        </p:txBody>
      </p:sp>
    </p:spTree>
    <p:extLst>
      <p:ext uri="{BB962C8B-B14F-4D97-AF65-F5344CB8AC3E}">
        <p14:creationId xmlns:p14="http://schemas.microsoft.com/office/powerpoint/2010/main" val="293109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9373A-98EE-4EB8-B8E3-78F0CC905AEC}" type="slidenum">
              <a:rPr lang="en-US" smtClean="0"/>
              <a:t>2</a:t>
            </a:fld>
            <a:endParaRPr lang="en-US"/>
          </a:p>
        </p:txBody>
      </p:sp>
    </p:spTree>
    <p:extLst>
      <p:ext uri="{BB962C8B-B14F-4D97-AF65-F5344CB8AC3E}">
        <p14:creationId xmlns:p14="http://schemas.microsoft.com/office/powerpoint/2010/main" val="346913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 of 67 respondents hold doctorate </a:t>
            </a:r>
          </a:p>
          <a:p>
            <a:r>
              <a:rPr lang="en-US" dirty="0"/>
              <a:t>We are scholar / practitioners, adaptive learners</a:t>
            </a:r>
          </a:p>
          <a:p>
            <a:r>
              <a:rPr lang="en-US" dirty="0"/>
              <a:t>We evaluate, evaluate, evaluate!</a:t>
            </a:r>
          </a:p>
          <a:p>
            <a:r>
              <a:rPr lang="en-US" dirty="0"/>
              <a:t>60 of 67 design &gt;75% of programs in-house</a:t>
            </a:r>
          </a:p>
          <a:p>
            <a:r>
              <a:rPr lang="en-US" dirty="0"/>
              <a:t>Lifelong learners!</a:t>
            </a:r>
          </a:p>
          <a:p>
            <a:r>
              <a:rPr lang="en-US" dirty="0"/>
              <a:t>Staff size:  </a:t>
            </a:r>
          </a:p>
          <a:p>
            <a:r>
              <a:rPr lang="en-US" dirty="0"/>
              <a:t>Budget</a:t>
            </a:r>
          </a:p>
          <a:p>
            <a:r>
              <a:rPr lang="en-US" dirty="0"/>
              <a:t>Number of People served</a:t>
            </a:r>
          </a:p>
          <a:p>
            <a:r>
              <a:rPr lang="en-US" dirty="0"/>
              <a:t>Expectations</a:t>
            </a:r>
          </a:p>
          <a:p>
            <a:r>
              <a:rPr lang="en-US" dirty="0"/>
              <a:t>Impact on programs</a:t>
            </a:r>
          </a:p>
          <a:p>
            <a:r>
              <a:rPr lang="en-US" dirty="0"/>
              <a:t>Impact on staff and budget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19373A-98EE-4EB8-B8E3-78F0CC905AEC}" type="slidenum">
              <a:rPr lang="en-US" smtClean="0"/>
              <a:t>3</a:t>
            </a:fld>
            <a:endParaRPr lang="en-US"/>
          </a:p>
        </p:txBody>
      </p:sp>
    </p:spTree>
    <p:extLst>
      <p:ext uri="{BB962C8B-B14F-4D97-AF65-F5344CB8AC3E}">
        <p14:creationId xmlns:p14="http://schemas.microsoft.com/office/powerpoint/2010/main" val="258621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are LLL programs aligned with perceived needs?  Yes and no.  “LD” a broad topic</a:t>
            </a:r>
            <a:r>
              <a:rPr lang="en-US" baseline="0" dirty="0"/>
              <a:t> – anecdotally, most programs address clergy leaders and problems/identity issues as clergy.  The pre-scan of programs we did before distributing survey shows few if any addressing many of the specific needs in the ATS list.</a:t>
            </a:r>
          </a:p>
          <a:p>
            <a:endParaRPr lang="en-US" baseline="0" dirty="0"/>
          </a:p>
          <a:p>
            <a:r>
              <a:rPr lang="en-US" baseline="0" dirty="0"/>
              <a:t>Observation:  the content areas align with seminary curricula.  “more of the same?”  Where is the creativity exercised?  Looking back at the professions pursued by graduates, broad understanding of ministry – would these people find a home in your institution’s programming?</a:t>
            </a:r>
            <a:endParaRPr lang="en-US" dirty="0"/>
          </a:p>
        </p:txBody>
      </p:sp>
    </p:spTree>
    <p:extLst>
      <p:ext uri="{BB962C8B-B14F-4D97-AF65-F5344CB8AC3E}">
        <p14:creationId xmlns:p14="http://schemas.microsoft.com/office/powerpoint/2010/main" val="279471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Institutional</a:t>
            </a:r>
          </a:p>
          <a:p>
            <a:pPr marL="285750" indent="-285750">
              <a:buFont typeface="Arial" panose="020B0604020202020204" pitchFamily="34" charset="0"/>
              <a:buChar char="•"/>
            </a:pPr>
            <a:r>
              <a:rPr lang="en-US" sz="1800" dirty="0">
                <a:solidFill>
                  <a:srgbClr val="333333"/>
                </a:solidFill>
                <a:effectLst/>
                <a:highlight>
                  <a:srgbClr val="FFFF00"/>
                </a:highlight>
                <a:latin typeface="Arial" panose="020B0604020202020204" pitchFamily="34" charset="0"/>
                <a:ea typeface="Times New Roman" panose="02020603050405020304" pitchFamily="18" charset="0"/>
              </a:rPr>
              <a:t>I am included in the decisions at my institution that affect my area of work. (4.07)</a:t>
            </a:r>
          </a:p>
          <a:p>
            <a:pPr marL="285750" indent="-285750">
              <a:buFont typeface="Arial" panose="020B0604020202020204" pitchFamily="34" charset="0"/>
              <a:buChar char="•"/>
            </a:pPr>
            <a:r>
              <a:rPr lang="en-US" sz="1800" dirty="0">
                <a:solidFill>
                  <a:srgbClr val="333333"/>
                </a:solidFill>
                <a:effectLst/>
                <a:highlight>
                  <a:srgbClr val="FFFF00"/>
                </a:highlight>
                <a:latin typeface="Arial" panose="020B0604020202020204" pitchFamily="34" charset="0"/>
                <a:ea typeface="Times New Roman" panose="02020603050405020304" pitchFamily="18" charset="0"/>
              </a:rPr>
              <a:t>I feel as though my organization’s leadership actively affirms the importance of this work. (3.9)</a:t>
            </a:r>
          </a:p>
          <a:p>
            <a:pPr marL="285750" indent="-285750">
              <a:buFont typeface="Arial" panose="020B0604020202020204" pitchFamily="34" charset="0"/>
              <a:buChar char="•"/>
            </a:pPr>
            <a:r>
              <a:rPr lang="en-US" sz="1800" dirty="0">
                <a:solidFill>
                  <a:srgbClr val="333333"/>
                </a:solidFill>
                <a:effectLst/>
                <a:highlight>
                  <a:srgbClr val="FFFF00"/>
                </a:highlight>
                <a:latin typeface="Arial" panose="020B0604020202020204" pitchFamily="34" charset="0"/>
                <a:ea typeface="Times New Roman" panose="02020603050405020304" pitchFamily="18" charset="0"/>
              </a:rPr>
              <a:t>The work of LLL is integral to the mission of my organization. (3.86)</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800" dirty="0">
                <a:solidFill>
                  <a:srgbClr val="333333"/>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The importance of LLL is reflected in key documents for the organization, including mission and vision statements, constitution, strategic plans, etc. (3.73)</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333333"/>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sz="1800" dirty="0">
                <a:solidFill>
                  <a:srgbClr val="333333"/>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Personal</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800" dirty="0">
                <a:solidFill>
                  <a:srgbClr val="333333"/>
                </a:solidFill>
                <a:effectLst/>
                <a:latin typeface="Arial" panose="020B0604020202020204" pitchFamily="34" charset="0"/>
                <a:ea typeface="Times New Roman" panose="02020603050405020304" pitchFamily="18" charset="0"/>
              </a:rPr>
              <a:t>The work that I do is aligned with my personal sense of vocation.</a:t>
            </a:r>
            <a:r>
              <a:rPr lang="en-US" sz="1800" dirty="0">
                <a:solidFill>
                  <a:srgbClr val="333333"/>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(4.47)</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800" dirty="0">
                <a:solidFill>
                  <a:srgbClr val="333333"/>
                </a:solidFill>
                <a:effectLst/>
                <a:latin typeface="Arial" panose="020B0604020202020204" pitchFamily="34" charset="0"/>
                <a:ea typeface="Times New Roman" panose="02020603050405020304" pitchFamily="18" charset="0"/>
              </a:rPr>
              <a:t>I feel a sense of professional satisfaction in the work that I do.</a:t>
            </a:r>
            <a:r>
              <a:rPr lang="en-US" sz="1800" dirty="0">
                <a:solidFill>
                  <a:srgbClr val="333333"/>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(4.44)</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800" dirty="0">
                <a:solidFill>
                  <a:srgbClr val="333333"/>
                </a:solidFill>
                <a:effectLst/>
                <a:latin typeface="Arial" panose="020B0604020202020204" pitchFamily="34" charset="0"/>
                <a:ea typeface="Times New Roman" panose="02020603050405020304" pitchFamily="18" charset="0"/>
              </a:rPr>
              <a:t>I experience support from my colleagues and co-workers for the work that I do.</a:t>
            </a:r>
            <a:r>
              <a:rPr lang="en-US" sz="1800" dirty="0">
                <a:solidFill>
                  <a:srgbClr val="333333"/>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(4.36)</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800" dirty="0">
                <a:solidFill>
                  <a:srgbClr val="333333"/>
                </a:solidFill>
                <a:effectLst/>
                <a:latin typeface="Arial" panose="020B0604020202020204" pitchFamily="34" charset="0"/>
                <a:ea typeface="Times New Roman" panose="02020603050405020304" pitchFamily="18" charset="0"/>
              </a:rPr>
              <a:t>Lifelong learning is the future of theological and religious education.</a:t>
            </a:r>
            <a:r>
              <a:rPr lang="en-US" sz="1800" dirty="0">
                <a:solidFill>
                  <a:srgbClr val="333333"/>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(4.3)</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800" dirty="0">
                <a:solidFill>
                  <a:srgbClr val="333333"/>
                </a:solidFill>
                <a:effectLst/>
                <a:latin typeface="Arial" panose="020B0604020202020204" pitchFamily="34" charset="0"/>
                <a:ea typeface="Times New Roman" panose="02020603050405020304" pitchFamily="18" charset="0"/>
              </a:rPr>
              <a:t>I experience support from my administration for the work that I do.</a:t>
            </a:r>
            <a:r>
              <a:rPr lang="en-US" sz="1800" dirty="0">
                <a:solidFill>
                  <a:srgbClr val="333333"/>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(4.2)</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 have access to what I need in order to grow and thrive in my position. (3.95)</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800" dirty="0">
                <a:solidFill>
                  <a:srgbClr val="333333"/>
                </a:solidFill>
                <a:effectLst/>
                <a:latin typeface="Arial" panose="020B0604020202020204" pitchFamily="34" charset="0"/>
                <a:ea typeface="Times New Roman" panose="02020603050405020304" pitchFamily="18" charset="0"/>
              </a:rPr>
              <a:t>I have concerns about the future of my area of work in my institution.</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(2.79)</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Hot take:  they derive more personal fulfillment than they feel institutional support.  They like what they do, and it is fulfilling!  But the institution does not seem to mirror the directors’ sense of the importance of the work. This is also reflected in the number of people who said it was hard to predict the futures of their programs and professed need for more staffing and funding to do their job well.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Seminaries do not appear to be structuring these offices and positions in a way that reflects the perceived importance of this work.  All but 11 say that they have additional duties – sometimes numerous ones – in their institutions.  Many have some $ support for prof development, but no time for sabbatical or other support for growing and expanding personal skill set.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333333"/>
              </a:solidFill>
              <a:effectLst/>
              <a:highlight>
                <a:srgbClr val="FFFF00"/>
              </a:highlight>
              <a:latin typeface="Arial" panose="020B060402020202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6861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19373A-98EE-4EB8-B8E3-78F0CC905AEC}" type="slidenum">
              <a:rPr lang="en-US" smtClean="0"/>
              <a:t>12</a:t>
            </a:fld>
            <a:endParaRPr lang="en-US"/>
          </a:p>
        </p:txBody>
      </p:sp>
    </p:spTree>
    <p:extLst>
      <p:ext uri="{BB962C8B-B14F-4D97-AF65-F5344CB8AC3E}">
        <p14:creationId xmlns:p14="http://schemas.microsoft.com/office/powerpoint/2010/main" val="2228461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56EBB3-AA0B-4FA9-A8DE-61636C3BD5C0}"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3C61B-3C0B-44AF-8AD1-3F4CED44741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55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6EBB3-AA0B-4FA9-A8DE-61636C3BD5C0}"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3C61B-3C0B-44AF-8AD1-3F4CED447415}" type="slidenum">
              <a:rPr lang="en-US" smtClean="0"/>
              <a:t>‹#›</a:t>
            </a:fld>
            <a:endParaRPr lang="en-US"/>
          </a:p>
        </p:txBody>
      </p:sp>
    </p:spTree>
    <p:extLst>
      <p:ext uri="{BB962C8B-B14F-4D97-AF65-F5344CB8AC3E}">
        <p14:creationId xmlns:p14="http://schemas.microsoft.com/office/powerpoint/2010/main" val="268203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6EBB3-AA0B-4FA9-A8DE-61636C3BD5C0}"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3C61B-3C0B-44AF-8AD1-3F4CED447415}" type="slidenum">
              <a:rPr lang="en-US" smtClean="0"/>
              <a:t>‹#›</a:t>
            </a:fld>
            <a:endParaRPr lang="en-US"/>
          </a:p>
        </p:txBody>
      </p:sp>
    </p:spTree>
    <p:extLst>
      <p:ext uri="{BB962C8B-B14F-4D97-AF65-F5344CB8AC3E}">
        <p14:creationId xmlns:p14="http://schemas.microsoft.com/office/powerpoint/2010/main" val="405549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48EC7-AF6A-48D3-8284-14BACBEBDD84}" type="datetimeFigureOut">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209569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6EBB3-AA0B-4FA9-A8DE-61636C3BD5C0}"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3C61B-3C0B-44AF-8AD1-3F4CED447415}" type="slidenum">
              <a:rPr lang="en-US" smtClean="0"/>
              <a:t>‹#›</a:t>
            </a:fld>
            <a:endParaRPr lang="en-US"/>
          </a:p>
        </p:txBody>
      </p:sp>
    </p:spTree>
    <p:extLst>
      <p:ext uri="{BB962C8B-B14F-4D97-AF65-F5344CB8AC3E}">
        <p14:creationId xmlns:p14="http://schemas.microsoft.com/office/powerpoint/2010/main" val="322760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56EBB3-AA0B-4FA9-A8DE-61636C3BD5C0}"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3C61B-3C0B-44AF-8AD1-3F4CED44741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03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56EBB3-AA0B-4FA9-A8DE-61636C3BD5C0}"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3C61B-3C0B-44AF-8AD1-3F4CED447415}" type="slidenum">
              <a:rPr lang="en-US" smtClean="0"/>
              <a:t>‹#›</a:t>
            </a:fld>
            <a:endParaRPr lang="en-US"/>
          </a:p>
        </p:txBody>
      </p:sp>
    </p:spTree>
    <p:extLst>
      <p:ext uri="{BB962C8B-B14F-4D97-AF65-F5344CB8AC3E}">
        <p14:creationId xmlns:p14="http://schemas.microsoft.com/office/powerpoint/2010/main" val="59932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56EBB3-AA0B-4FA9-A8DE-61636C3BD5C0}"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3C61B-3C0B-44AF-8AD1-3F4CED447415}" type="slidenum">
              <a:rPr lang="en-US" smtClean="0"/>
              <a:t>‹#›</a:t>
            </a:fld>
            <a:endParaRPr lang="en-US"/>
          </a:p>
        </p:txBody>
      </p:sp>
    </p:spTree>
    <p:extLst>
      <p:ext uri="{BB962C8B-B14F-4D97-AF65-F5344CB8AC3E}">
        <p14:creationId xmlns:p14="http://schemas.microsoft.com/office/powerpoint/2010/main" val="1228913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56EBB3-AA0B-4FA9-A8DE-61636C3BD5C0}"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3C61B-3C0B-44AF-8AD1-3F4CED447415}" type="slidenum">
              <a:rPr lang="en-US" smtClean="0"/>
              <a:t>‹#›</a:t>
            </a:fld>
            <a:endParaRPr lang="en-US"/>
          </a:p>
        </p:txBody>
      </p:sp>
    </p:spTree>
    <p:extLst>
      <p:ext uri="{BB962C8B-B14F-4D97-AF65-F5344CB8AC3E}">
        <p14:creationId xmlns:p14="http://schemas.microsoft.com/office/powerpoint/2010/main" val="21108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56EBB3-AA0B-4FA9-A8DE-61636C3BD5C0}" type="datetimeFigureOut">
              <a:rPr lang="en-US" smtClean="0"/>
              <a:t>9/7/2023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793C61B-3C0B-44AF-8AD1-3F4CED447415}" type="slidenum">
              <a:rPr lang="en-US" smtClean="0"/>
              <a:t>‹#›</a:t>
            </a:fld>
            <a:endParaRPr lang="en-US"/>
          </a:p>
        </p:txBody>
      </p:sp>
    </p:spTree>
    <p:extLst>
      <p:ext uri="{BB962C8B-B14F-4D97-AF65-F5344CB8AC3E}">
        <p14:creationId xmlns:p14="http://schemas.microsoft.com/office/powerpoint/2010/main" val="137950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56EBB3-AA0B-4FA9-A8DE-61636C3BD5C0}" type="datetimeFigureOut">
              <a:rPr lang="en-US" smtClean="0"/>
              <a:t>9/7/2023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793C61B-3C0B-44AF-8AD1-3F4CED447415}" type="slidenum">
              <a:rPr lang="en-US" smtClean="0"/>
              <a:t>‹#›</a:t>
            </a:fld>
            <a:endParaRPr lang="en-US"/>
          </a:p>
        </p:txBody>
      </p:sp>
    </p:spTree>
    <p:extLst>
      <p:ext uri="{BB962C8B-B14F-4D97-AF65-F5344CB8AC3E}">
        <p14:creationId xmlns:p14="http://schemas.microsoft.com/office/powerpoint/2010/main" val="64470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56EBB3-AA0B-4FA9-A8DE-61636C3BD5C0}"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3C61B-3C0B-44AF-8AD1-3F4CED447415}" type="slidenum">
              <a:rPr lang="en-US" smtClean="0"/>
              <a:t>‹#›</a:t>
            </a:fld>
            <a:endParaRPr lang="en-US"/>
          </a:p>
        </p:txBody>
      </p:sp>
    </p:spTree>
    <p:extLst>
      <p:ext uri="{BB962C8B-B14F-4D97-AF65-F5344CB8AC3E}">
        <p14:creationId xmlns:p14="http://schemas.microsoft.com/office/powerpoint/2010/main" val="62325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56EBB3-AA0B-4FA9-A8DE-61636C3BD5C0}" type="datetimeFigureOut">
              <a:rPr lang="en-US" smtClean="0"/>
              <a:t>9/7/2023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793C61B-3C0B-44AF-8AD1-3F4CED44741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1666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600" dirty="0"/>
              <a:t>Mapping the Landscape: ALLLM survey of Lifelong Learning Programs</a:t>
            </a:r>
          </a:p>
        </p:txBody>
      </p:sp>
      <p:sp>
        <p:nvSpPr>
          <p:cNvPr id="5" name="Subtitle 4"/>
          <p:cNvSpPr>
            <a:spLocks noGrp="1"/>
          </p:cNvSpPr>
          <p:nvPr>
            <p:ph type="subTitle" idx="1"/>
          </p:nvPr>
        </p:nvSpPr>
        <p:spPr/>
        <p:txBody>
          <a:bodyPr>
            <a:normAutofit fontScale="47500" lnSpcReduction="20000"/>
          </a:bodyPr>
          <a:lstStyle/>
          <a:p>
            <a:endParaRPr lang="en-US" b="1" dirty="0">
              <a:solidFill>
                <a:schemeClr val="tx1"/>
              </a:solidFill>
            </a:endParaRPr>
          </a:p>
          <a:p>
            <a:r>
              <a:rPr lang="en-US" b="1" dirty="0">
                <a:solidFill>
                  <a:schemeClr val="tx1"/>
                </a:solidFill>
              </a:rPr>
              <a:t>Helen Blier, Ph.D.</a:t>
            </a:r>
          </a:p>
          <a:p>
            <a:r>
              <a:rPr lang="en-US" b="1" dirty="0">
                <a:solidFill>
                  <a:schemeClr val="tx1"/>
                </a:solidFill>
              </a:rPr>
              <a:t>President, association of leaders in lifelong learning for ministry (</a:t>
            </a:r>
            <a:r>
              <a:rPr lang="en-US" b="1" dirty="0" err="1">
                <a:solidFill>
                  <a:schemeClr val="tx1"/>
                </a:solidFill>
              </a:rPr>
              <a:t>alllm</a:t>
            </a:r>
            <a:r>
              <a:rPr lang="en-US" b="1" dirty="0">
                <a:solidFill>
                  <a:schemeClr val="tx1"/>
                </a:solidFill>
              </a:rPr>
              <a:t>)</a:t>
            </a:r>
          </a:p>
          <a:p>
            <a:r>
              <a:rPr lang="en-US" b="1" dirty="0">
                <a:solidFill>
                  <a:schemeClr val="tx1"/>
                </a:solidFill>
              </a:rPr>
              <a:t>September 2023</a:t>
            </a:r>
          </a:p>
        </p:txBody>
      </p:sp>
      <p:pic>
        <p:nvPicPr>
          <p:cNvPr id="3074" name="Picture 2" descr="Jpg Free Stock Compass Clip Art Hand - Compass Drawing - Png Download -  Full Size Clipart (#126866) - Pin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5708" y="1555895"/>
            <a:ext cx="1674460" cy="197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15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167373-C5FA-4E33-8C7B-04508A33E64B}"/>
              </a:ext>
            </a:extLst>
          </p:cNvPr>
          <p:cNvSpPr txBox="1">
            <a:spLocks/>
          </p:cNvSpPr>
          <p:nvPr/>
        </p:nvSpPr>
        <p:spPr>
          <a:xfrm>
            <a:off x="685801" y="233947"/>
            <a:ext cx="10396882" cy="11519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r>
              <a:rPr lang="en-US" sz="4000" cap="none" dirty="0">
                <a:latin typeface="Candara" panose="020E0502030303020204" pitchFamily="34" charset="0"/>
              </a:rPr>
              <a:t>ALLLM—Director Perspectives</a:t>
            </a:r>
          </a:p>
        </p:txBody>
      </p:sp>
      <p:grpSp>
        <p:nvGrpSpPr>
          <p:cNvPr id="18" name="Group 17">
            <a:extLst>
              <a:ext uri="{FF2B5EF4-FFF2-40B4-BE49-F238E27FC236}">
                <a16:creationId xmlns:a16="http://schemas.microsoft.com/office/drawing/2014/main" id="{72AFE046-C17C-4E34-B569-823C44A4CC5F}"/>
              </a:ext>
            </a:extLst>
          </p:cNvPr>
          <p:cNvGrpSpPr/>
          <p:nvPr/>
        </p:nvGrpSpPr>
        <p:grpSpPr>
          <a:xfrm>
            <a:off x="992909" y="1385912"/>
            <a:ext cx="10238507" cy="4982027"/>
            <a:chOff x="965200" y="1354668"/>
            <a:chExt cx="10238507" cy="4982027"/>
          </a:xfrm>
        </p:grpSpPr>
        <p:graphicFrame>
          <p:nvGraphicFramePr>
            <p:cNvPr id="10" name="Chart 9">
              <a:extLst>
                <a:ext uri="{FF2B5EF4-FFF2-40B4-BE49-F238E27FC236}">
                  <a16:creationId xmlns:a16="http://schemas.microsoft.com/office/drawing/2014/main" id="{9CE6659B-F1D2-4024-9619-2EA50E7A3501}"/>
                </a:ext>
              </a:extLst>
            </p:cNvPr>
            <p:cNvGraphicFramePr/>
            <p:nvPr>
              <p:extLst>
                <p:ext uri="{D42A27DB-BD31-4B8C-83A1-F6EECF244321}">
                  <p14:modId xmlns:p14="http://schemas.microsoft.com/office/powerpoint/2010/main" val="1875978444"/>
                </p:ext>
              </p:extLst>
            </p:nvPr>
          </p:nvGraphicFramePr>
          <p:xfrm>
            <a:off x="965200" y="1354668"/>
            <a:ext cx="9245599" cy="47502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6C658E57-9EAE-4206-8FD7-6BE1F3A3735B}"/>
                </a:ext>
              </a:extLst>
            </p:cNvPr>
            <p:cNvGraphicFramePr/>
            <p:nvPr>
              <p:extLst>
                <p:ext uri="{D42A27DB-BD31-4B8C-83A1-F6EECF244321}">
                  <p14:modId xmlns:p14="http://schemas.microsoft.com/office/powerpoint/2010/main" val="3621934136"/>
                </p:ext>
              </p:extLst>
            </p:nvPr>
          </p:nvGraphicFramePr>
          <p:xfrm>
            <a:off x="965200" y="3064933"/>
            <a:ext cx="9245599" cy="296333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11AA9618-DD36-42E2-8D70-4B4CAA538F9E}"/>
                </a:ext>
              </a:extLst>
            </p:cNvPr>
            <p:cNvSpPr txBox="1"/>
            <p:nvPr/>
          </p:nvSpPr>
          <p:spPr>
            <a:xfrm>
              <a:off x="3814619" y="5813475"/>
              <a:ext cx="7389088" cy="523220"/>
            </a:xfrm>
            <a:prstGeom prst="rect">
              <a:avLst/>
            </a:prstGeom>
            <a:noFill/>
          </p:spPr>
          <p:txBody>
            <a:bodyPr wrap="square" rtlCol="0">
              <a:spAutoFit/>
            </a:bodyPr>
            <a:lstStyle/>
            <a:p>
              <a:r>
                <a:rPr lang="en-US" sz="1400" b="1" dirty="0">
                  <a:latin typeface="Candara" panose="020E0502030303020204" pitchFamily="34" charset="0"/>
                </a:rPr>
                <a:t>Strongly										   		Strongly</a:t>
              </a:r>
            </a:p>
            <a:p>
              <a:r>
                <a:rPr lang="en-US" sz="1400" b="1" dirty="0">
                  <a:latin typeface="Candara" panose="020E0502030303020204" pitchFamily="34" charset="0"/>
                </a:rPr>
                <a:t>Disagree												Agree</a:t>
              </a:r>
            </a:p>
          </p:txBody>
        </p:sp>
      </p:grpSp>
    </p:spTree>
    <p:extLst>
      <p:ext uri="{BB962C8B-B14F-4D97-AF65-F5344CB8AC3E}">
        <p14:creationId xmlns:p14="http://schemas.microsoft.com/office/powerpoint/2010/main" val="243481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81250"/>
          </a:xfrm>
        </p:spPr>
        <p:txBody>
          <a:bodyPr>
            <a:normAutofit fontScale="90000"/>
          </a:bodyPr>
          <a:lstStyle/>
          <a:p>
            <a:pPr algn="ctr"/>
            <a:r>
              <a:rPr lang="en-US" sz="4400" i="1" dirty="0"/>
              <a:t>How else are LLL leaders supported professionally?</a:t>
            </a:r>
          </a:p>
        </p:txBody>
      </p:sp>
      <p:sp>
        <p:nvSpPr>
          <p:cNvPr id="3" name="Content Placeholder 2"/>
          <p:cNvSpPr>
            <a:spLocks noGrp="1"/>
          </p:cNvSpPr>
          <p:nvPr>
            <p:ph idx="1"/>
          </p:nvPr>
        </p:nvSpPr>
        <p:spPr/>
        <p:txBody>
          <a:bodyPr>
            <a:normAutofit/>
          </a:bodyPr>
          <a:lstStyle/>
          <a:p>
            <a:r>
              <a:rPr lang="en-US" sz="2400" dirty="0"/>
              <a:t>3 /4 have additional institutional responsibilities</a:t>
            </a:r>
          </a:p>
          <a:p>
            <a:r>
              <a:rPr lang="en-US" sz="2400" dirty="0"/>
              <a:t>9 of 10 have access to professional development funds:  </a:t>
            </a:r>
          </a:p>
          <a:p>
            <a:pPr lvl="1"/>
            <a:r>
              <a:rPr lang="en-US" sz="2400" dirty="0"/>
              <a:t>BUT….  2 /3 can’t take sabbatical </a:t>
            </a:r>
          </a:p>
          <a:p>
            <a:r>
              <a:rPr lang="en-US" sz="2400" dirty="0"/>
              <a:t>Additional support:  “Space and permission.”  “Encouragement.”  “Lifelong learning is valued.”</a:t>
            </a:r>
          </a:p>
          <a:p>
            <a:pPr lvl="1"/>
            <a:r>
              <a:rPr lang="en-US" sz="2400" dirty="0"/>
              <a:t>BUT…. “I think they would if I asked. But not in a standard quantifiable way.”  “Intention is good but responsibilities and time constraints limit benefit.”</a:t>
            </a:r>
          </a:p>
        </p:txBody>
      </p:sp>
    </p:spTree>
    <p:extLst>
      <p:ext uri="{BB962C8B-B14F-4D97-AF65-F5344CB8AC3E}">
        <p14:creationId xmlns:p14="http://schemas.microsoft.com/office/powerpoint/2010/main" val="153713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“What else would you like to say?”</a:t>
            </a:r>
          </a:p>
        </p:txBody>
      </p:sp>
      <p:sp>
        <p:nvSpPr>
          <p:cNvPr id="3" name="Content Placeholder 2"/>
          <p:cNvSpPr>
            <a:spLocks noGrp="1"/>
          </p:cNvSpPr>
          <p:nvPr>
            <p:ph idx="1"/>
          </p:nvPr>
        </p:nvSpPr>
        <p:spPr>
          <a:xfrm>
            <a:off x="1226589" y="2179782"/>
            <a:ext cx="10058400" cy="3587712"/>
          </a:xfrm>
        </p:spPr>
        <p:txBody>
          <a:bodyPr>
            <a:normAutofit/>
          </a:bodyPr>
          <a:lstStyle/>
          <a:p>
            <a:pPr marL="0" indent="0">
              <a:buNone/>
            </a:pPr>
            <a:r>
              <a:rPr lang="en-US" sz="2400" dirty="0"/>
              <a:t>“The institution does not see LLL as essential to the mission.”</a:t>
            </a:r>
          </a:p>
          <a:p>
            <a:pPr marL="0" indent="0">
              <a:buNone/>
            </a:pPr>
            <a:r>
              <a:rPr lang="en-US" sz="2400" dirty="0"/>
              <a:t>“Is there a pill that opens the eyes of administrators to the critical importance of LLL?”</a:t>
            </a:r>
          </a:p>
          <a:p>
            <a:pPr marL="0" indent="0">
              <a:buNone/>
            </a:pPr>
            <a:r>
              <a:rPr lang="en-US" sz="2400" dirty="0"/>
              <a:t>“LLL was shut down at my institution 5y ago.  A new program was begun and expected to be self-sustaining in 3y.”</a:t>
            </a:r>
          </a:p>
          <a:p>
            <a:pPr marL="0" indent="0">
              <a:buNone/>
            </a:pPr>
            <a:r>
              <a:rPr lang="en-US" sz="2400" dirty="0"/>
              <a:t>_____</a:t>
            </a:r>
          </a:p>
          <a:p>
            <a:pPr marL="0" indent="0">
              <a:buNone/>
            </a:pPr>
            <a:r>
              <a:rPr lang="en-US" sz="2400" dirty="0"/>
              <a:t>“We are considered the growing edge rather than a fringe program.”</a:t>
            </a:r>
          </a:p>
        </p:txBody>
      </p:sp>
    </p:spTree>
    <p:extLst>
      <p:ext uri="{BB962C8B-B14F-4D97-AF65-F5344CB8AC3E}">
        <p14:creationId xmlns:p14="http://schemas.microsoft.com/office/powerpoint/2010/main" val="29406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110-395B-7186-0383-85A446EB4277}"/>
              </a:ext>
            </a:extLst>
          </p:cNvPr>
          <p:cNvSpPr>
            <a:spLocks noGrp="1"/>
          </p:cNvSpPr>
          <p:nvPr>
            <p:ph type="title"/>
          </p:nvPr>
        </p:nvSpPr>
        <p:spPr>
          <a:xfrm>
            <a:off x="1097280" y="286604"/>
            <a:ext cx="10058400" cy="952650"/>
          </a:xfrm>
        </p:spPr>
        <p:txBody>
          <a:bodyPr/>
          <a:lstStyle/>
          <a:p>
            <a:pPr algn="ctr"/>
            <a:r>
              <a:rPr lang="en-US" dirty="0"/>
              <a:t>Breakout questions</a:t>
            </a:r>
          </a:p>
        </p:txBody>
      </p:sp>
      <p:sp>
        <p:nvSpPr>
          <p:cNvPr id="3" name="Content Placeholder 2">
            <a:extLst>
              <a:ext uri="{FF2B5EF4-FFF2-40B4-BE49-F238E27FC236}">
                <a16:creationId xmlns:a16="http://schemas.microsoft.com/office/drawing/2014/main" id="{493438F5-6B53-DD0D-9D45-9597A719DB86}"/>
              </a:ext>
            </a:extLst>
          </p:cNvPr>
          <p:cNvSpPr>
            <a:spLocks noGrp="1"/>
          </p:cNvSpPr>
          <p:nvPr>
            <p:ph idx="1"/>
          </p:nvPr>
        </p:nvSpPr>
        <p:spPr/>
        <p:txBody>
          <a:bodyPr>
            <a:normAutofit/>
          </a:bodyPr>
          <a:lstStyle/>
          <a:p>
            <a:r>
              <a:rPr lang="en-US" sz="2800" dirty="0"/>
              <a:t>1.  What struck you most in the previous data?  </a:t>
            </a:r>
          </a:p>
          <a:p>
            <a:endParaRPr lang="en-US" sz="2800" dirty="0"/>
          </a:p>
          <a:p>
            <a:r>
              <a:rPr lang="en-US" sz="2800" dirty="0"/>
              <a:t>2.  What one or two questions about lifelong learning and ministry were sparked for you today and will stay with you after </a:t>
            </a:r>
            <a:r>
              <a:rPr lang="en-US" sz="2800"/>
              <a:t>you sign off?</a:t>
            </a:r>
            <a:endParaRPr lang="en-US" sz="2800" dirty="0"/>
          </a:p>
        </p:txBody>
      </p:sp>
    </p:spTree>
    <p:extLst>
      <p:ext uri="{BB962C8B-B14F-4D97-AF65-F5344CB8AC3E}">
        <p14:creationId xmlns:p14="http://schemas.microsoft.com/office/powerpoint/2010/main" val="330497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9719-8B01-2238-FEA6-181E5CD060B4}"/>
              </a:ext>
            </a:extLst>
          </p:cNvPr>
          <p:cNvSpPr>
            <a:spLocks noGrp="1"/>
          </p:cNvSpPr>
          <p:nvPr>
            <p:ph type="title"/>
          </p:nvPr>
        </p:nvSpPr>
        <p:spPr/>
        <p:txBody>
          <a:bodyPr/>
          <a:lstStyle/>
          <a:p>
            <a:pPr algn="ctr"/>
            <a:r>
              <a:rPr lang="en-US" i="1" dirty="0"/>
              <a:t>What’s next?</a:t>
            </a:r>
          </a:p>
        </p:txBody>
      </p:sp>
      <p:sp>
        <p:nvSpPr>
          <p:cNvPr id="3" name="Content Placeholder 2">
            <a:extLst>
              <a:ext uri="{FF2B5EF4-FFF2-40B4-BE49-F238E27FC236}">
                <a16:creationId xmlns:a16="http://schemas.microsoft.com/office/drawing/2014/main" id="{971BE6FA-4FE1-D52A-412F-956C0E614668}"/>
              </a:ext>
            </a:extLst>
          </p:cNvPr>
          <p:cNvSpPr>
            <a:spLocks noGrp="1"/>
          </p:cNvSpPr>
          <p:nvPr>
            <p:ph idx="1"/>
          </p:nvPr>
        </p:nvSpPr>
        <p:spPr/>
        <p:txBody>
          <a:bodyPr>
            <a:normAutofit/>
          </a:bodyPr>
          <a:lstStyle/>
          <a:p>
            <a:endParaRPr lang="en-US" sz="2800" dirty="0"/>
          </a:p>
          <a:p>
            <a:r>
              <a:rPr lang="en-US" sz="2800" dirty="0"/>
              <a:t>-Ongoing ALLLM partnership with Association of Theological Schools </a:t>
            </a:r>
          </a:p>
          <a:p>
            <a:r>
              <a:rPr lang="en-US" sz="2800" dirty="0"/>
              <a:t>-3y Wabash grant to convene LLL leaders  (Feb 2024-Feb 2026)</a:t>
            </a:r>
          </a:p>
          <a:p>
            <a:r>
              <a:rPr lang="en-US" sz="2800" dirty="0"/>
              <a:t>-Continue research project (Summer-Fall 2024)</a:t>
            </a:r>
          </a:p>
          <a:p>
            <a:r>
              <a:rPr lang="en-US" sz="2800" dirty="0"/>
              <a:t>-Book project</a:t>
            </a:r>
          </a:p>
          <a:p>
            <a:r>
              <a:rPr lang="en-US" sz="2800" dirty="0"/>
              <a:t>- ????</a:t>
            </a:r>
          </a:p>
        </p:txBody>
      </p:sp>
    </p:spTree>
    <p:extLst>
      <p:ext uri="{BB962C8B-B14F-4D97-AF65-F5344CB8AC3E}">
        <p14:creationId xmlns:p14="http://schemas.microsoft.com/office/powerpoint/2010/main" val="3559038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LLL:  It’s the future of theological education</a:t>
            </a:r>
            <a:br>
              <a:rPr lang="en-US" dirty="0"/>
            </a:br>
            <a:r>
              <a:rPr lang="en-US" dirty="0"/>
              <a:t> </a:t>
            </a:r>
            <a:r>
              <a:rPr lang="en-US" sz="2800" dirty="0"/>
              <a:t>(and maybe always has been?)</a:t>
            </a:r>
          </a:p>
        </p:txBody>
      </p:sp>
      <p:sp>
        <p:nvSpPr>
          <p:cNvPr id="5" name="Content Placeholder 4"/>
          <p:cNvSpPr>
            <a:spLocks noGrp="1"/>
          </p:cNvSpPr>
          <p:nvPr>
            <p:ph idx="1"/>
          </p:nvPr>
        </p:nvSpPr>
        <p:spPr/>
        <p:txBody>
          <a:bodyPr>
            <a:normAutofit/>
          </a:bodyPr>
          <a:lstStyle/>
          <a:p>
            <a:r>
              <a:rPr lang="en-US" dirty="0">
                <a:solidFill>
                  <a:schemeClr val="tx1"/>
                </a:solidFill>
              </a:rPr>
              <a:t>“The times, however, are changing, and the professional model of theological education will not be as good in the next century as it was in the last one. Theological education, if it is to be as good for the future as past versions were for an earlier day, must change.”</a:t>
            </a:r>
          </a:p>
          <a:p>
            <a:pPr lvl="1"/>
            <a:r>
              <a:rPr lang="en-US" sz="2000" dirty="0">
                <a:solidFill>
                  <a:schemeClr val="tx1"/>
                </a:solidFill>
              </a:rPr>
              <a:t>Daniel Aleshire, “Relentless Currents of Change” in </a:t>
            </a:r>
            <a:r>
              <a:rPr lang="en-US" sz="2000" b="1" i="1" dirty="0">
                <a:solidFill>
                  <a:schemeClr val="tx1"/>
                </a:solidFill>
              </a:rPr>
              <a:t>In Trust</a:t>
            </a:r>
            <a:endParaRPr lang="en-US" sz="2000" b="1" i="1" dirty="0"/>
          </a:p>
          <a:p>
            <a:endParaRPr lang="en-US" b="1" i="1" dirty="0"/>
          </a:p>
          <a:p>
            <a:endParaRPr lang="en-US" dirty="0"/>
          </a:p>
          <a:p>
            <a:r>
              <a:rPr lang="en-US" dirty="0"/>
              <a:t>“The school demonstrates an understanding of learning and formation as lifetime pursuits by helping students develop motivations, skills, and practices for lifelong learning.”</a:t>
            </a:r>
            <a:r>
              <a:rPr lang="en-US" dirty="0">
                <a:solidFill>
                  <a:schemeClr val="tx1"/>
                </a:solidFill>
              </a:rPr>
              <a:t> </a:t>
            </a:r>
          </a:p>
          <a:p>
            <a:pPr lvl="1"/>
            <a:r>
              <a:rPr lang="en-US" sz="2000" dirty="0">
                <a:solidFill>
                  <a:schemeClr val="tx1"/>
                </a:solidFill>
              </a:rPr>
              <a:t>ATS Commission on Accrediting Standard 3.5</a:t>
            </a:r>
          </a:p>
          <a:p>
            <a:endParaRPr lang="en-US" dirty="0">
              <a:solidFill>
                <a:schemeClr val="tx1"/>
              </a:solidFill>
            </a:endParaRPr>
          </a:p>
          <a:p>
            <a:endParaRPr lang="en-US" dirty="0"/>
          </a:p>
        </p:txBody>
      </p:sp>
      <p:sp>
        <p:nvSpPr>
          <p:cNvPr id="4" name="Right Arrow 3"/>
          <p:cNvSpPr/>
          <p:nvPr/>
        </p:nvSpPr>
        <p:spPr>
          <a:xfrm>
            <a:off x="6690852" y="3309980"/>
            <a:ext cx="1406012"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3681196" y="3309980"/>
            <a:ext cx="1356852"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4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BC9E-9A63-0CE5-B50B-15AD4E63BC6A}"/>
              </a:ext>
            </a:extLst>
          </p:cNvPr>
          <p:cNvSpPr>
            <a:spLocks noGrp="1"/>
          </p:cNvSpPr>
          <p:nvPr>
            <p:ph type="title"/>
          </p:nvPr>
        </p:nvSpPr>
        <p:spPr/>
        <p:txBody>
          <a:bodyPr/>
          <a:lstStyle/>
          <a:p>
            <a:pPr algn="ctr"/>
            <a:r>
              <a:rPr lang="en-US" dirty="0"/>
              <a:t>Join the team at ALLLM!  </a:t>
            </a:r>
          </a:p>
        </p:txBody>
      </p:sp>
      <p:pic>
        <p:nvPicPr>
          <p:cNvPr id="5" name="Content Placeholder 4" descr="A logo for a company&#10;&#10;Description automatically generated">
            <a:extLst>
              <a:ext uri="{FF2B5EF4-FFF2-40B4-BE49-F238E27FC236}">
                <a16:creationId xmlns:a16="http://schemas.microsoft.com/office/drawing/2014/main" id="{D79B7F95-B523-9B36-FB76-37AE6BAE68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155" y="1987929"/>
            <a:ext cx="3573382" cy="3905789"/>
          </a:xfrm>
        </p:spPr>
      </p:pic>
      <p:pic>
        <p:nvPicPr>
          <p:cNvPr id="7" name="Picture 6" descr="A qr code on a white background&#10;&#10;Description automatically generated">
            <a:extLst>
              <a:ext uri="{FF2B5EF4-FFF2-40B4-BE49-F238E27FC236}">
                <a16:creationId xmlns:a16="http://schemas.microsoft.com/office/drawing/2014/main" id="{BD3DD2A4-5B39-F419-FE1A-406C3FED9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962" y="2158125"/>
            <a:ext cx="3012952" cy="3905790"/>
          </a:xfrm>
          <a:prstGeom prst="rect">
            <a:avLst/>
          </a:prstGeom>
        </p:spPr>
      </p:pic>
    </p:spTree>
    <p:extLst>
      <p:ext uri="{BB962C8B-B14F-4D97-AF65-F5344CB8AC3E}">
        <p14:creationId xmlns:p14="http://schemas.microsoft.com/office/powerpoint/2010/main" val="328793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ALLLM Survey 411</a:t>
            </a:r>
          </a:p>
        </p:txBody>
      </p:sp>
      <p:sp>
        <p:nvSpPr>
          <p:cNvPr id="3" name="Content Placeholder 2"/>
          <p:cNvSpPr>
            <a:spLocks noGrp="1"/>
          </p:cNvSpPr>
          <p:nvPr>
            <p:ph idx="1"/>
          </p:nvPr>
        </p:nvSpPr>
        <p:spPr>
          <a:xfrm>
            <a:off x="838200" y="1825624"/>
            <a:ext cx="10515600" cy="4958633"/>
          </a:xfrm>
        </p:spPr>
        <p:txBody>
          <a:bodyPr>
            <a:normAutofit/>
          </a:bodyPr>
          <a:lstStyle/>
          <a:p>
            <a:r>
              <a:rPr lang="en-US" sz="2400" dirty="0"/>
              <a:t>WHO?</a:t>
            </a:r>
          </a:p>
          <a:p>
            <a:pPr lvl="1"/>
            <a:r>
              <a:rPr lang="en-US" sz="2000" dirty="0"/>
              <a:t>ATS member schools ( 67 respondents; 86 programs in 273 schools)*</a:t>
            </a:r>
          </a:p>
          <a:p>
            <a:r>
              <a:rPr lang="en-US" sz="2400" dirty="0"/>
              <a:t>WHAT?  </a:t>
            </a:r>
          </a:p>
          <a:p>
            <a:pPr lvl="1"/>
            <a:r>
              <a:rPr lang="en-US" sz="2000" dirty="0"/>
              <a:t>Info on programs, directors, institutional support</a:t>
            </a:r>
          </a:p>
          <a:p>
            <a:r>
              <a:rPr lang="en-US" sz="2400" dirty="0"/>
              <a:t>WHEN?</a:t>
            </a:r>
          </a:p>
          <a:p>
            <a:pPr lvl="1"/>
            <a:r>
              <a:rPr lang="en-US" sz="2000" dirty="0"/>
              <a:t>Nov. 2020-Mar. 2021</a:t>
            </a:r>
          </a:p>
          <a:p>
            <a:r>
              <a:rPr lang="en-US" sz="2400" dirty="0"/>
              <a:t>WHY?</a:t>
            </a:r>
          </a:p>
          <a:p>
            <a:pPr lvl="1"/>
            <a:r>
              <a:rPr lang="en-US" sz="2000" dirty="0"/>
              <a:t>Map landscape of Lifelong Learning (primarily North America) for the first time in 4 decades</a:t>
            </a:r>
          </a:p>
          <a:p>
            <a:r>
              <a:rPr lang="en-US" sz="2400" dirty="0"/>
              <a:t>*FOLLOWUP?</a:t>
            </a:r>
          </a:p>
          <a:p>
            <a:pPr lvl="1"/>
            <a:r>
              <a:rPr lang="en-US" sz="2000" dirty="0"/>
              <a:t>Theological schools, judicatories, parachurch/independent orgs –anticipated Summer 2024</a:t>
            </a:r>
          </a:p>
          <a:p>
            <a:pPr marL="0" indent="0">
              <a:buNone/>
            </a:pPr>
            <a:endParaRPr lang="en-US" sz="2400" dirty="0"/>
          </a:p>
          <a:p>
            <a:pPr marL="0" indent="0">
              <a:buNone/>
            </a:pPr>
            <a:endParaRPr lang="en-US" sz="2400" dirty="0"/>
          </a:p>
        </p:txBody>
      </p:sp>
      <p:sp>
        <p:nvSpPr>
          <p:cNvPr id="4" name="Rectangle 3"/>
          <p:cNvSpPr/>
          <p:nvPr/>
        </p:nvSpPr>
        <p:spPr>
          <a:xfrm>
            <a:off x="6003635" y="2967335"/>
            <a:ext cx="184730" cy="923330"/>
          </a:xfrm>
          <a:prstGeom prst="rect">
            <a:avLst/>
          </a:prstGeom>
          <a:noFill/>
        </p:spPr>
        <p:txBody>
          <a:bodyPr wrap="none" lIns="91440" tIns="45720" rIns="91440" bIns="45720">
            <a:spAutoFit/>
          </a:bodyPr>
          <a:lstStyle/>
          <a:p>
            <a:pPr algn="ct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050" name="Picture 2" descr="Binoculars Silhouette Clipart Instant Download for Cricut 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3156" y="1825624"/>
            <a:ext cx="3204547" cy="266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92492"/>
          </a:xfrm>
        </p:spPr>
        <p:txBody>
          <a:bodyPr/>
          <a:lstStyle/>
          <a:p>
            <a:pPr algn="ctr"/>
            <a:r>
              <a:rPr lang="en-US" dirty="0"/>
              <a:t>Hot Takes:  </a:t>
            </a:r>
          </a:p>
        </p:txBody>
      </p:sp>
      <p:sp>
        <p:nvSpPr>
          <p:cNvPr id="3" name="Content Placeholder 2"/>
          <p:cNvSpPr>
            <a:spLocks noGrp="1"/>
          </p:cNvSpPr>
          <p:nvPr>
            <p:ph idx="1"/>
          </p:nvPr>
        </p:nvSpPr>
        <p:spPr/>
        <p:txBody>
          <a:bodyPr>
            <a:normAutofit lnSpcReduction="10000"/>
          </a:bodyPr>
          <a:lstStyle/>
          <a:p>
            <a:r>
              <a:rPr lang="en-US" sz="2800" dirty="0"/>
              <a:t>1.  LLL Directors are smart and resilient (and spin straw from gold)!</a:t>
            </a:r>
          </a:p>
          <a:p>
            <a:pPr lvl="1"/>
            <a:endParaRPr lang="en-US" sz="2800" dirty="0"/>
          </a:p>
          <a:p>
            <a:r>
              <a:rPr lang="en-US" sz="2800" dirty="0"/>
              <a:t>2.  Covid was a boon for LLL programs!</a:t>
            </a:r>
          </a:p>
          <a:p>
            <a:endParaRPr lang="en-US" sz="2800" dirty="0"/>
          </a:p>
          <a:p>
            <a:r>
              <a:rPr lang="en-US" sz="2800" dirty="0"/>
              <a:t>3.  There’s a fracture between:</a:t>
            </a:r>
          </a:p>
          <a:p>
            <a:pPr lvl="1"/>
            <a:r>
              <a:rPr lang="en-US" sz="2800" dirty="0"/>
              <a:t>The needs of the constituents and the programs offered</a:t>
            </a:r>
          </a:p>
          <a:p>
            <a:pPr lvl="1"/>
            <a:r>
              <a:rPr lang="en-US" sz="2800" dirty="0"/>
              <a:t>The perceptions of LLL leaders and their host institutions</a:t>
            </a:r>
          </a:p>
          <a:p>
            <a:pPr lvl="1"/>
            <a:r>
              <a:rPr lang="en-US" sz="2800" dirty="0"/>
              <a:t>LLL leaders themselves</a:t>
            </a:r>
          </a:p>
          <a:p>
            <a:endParaRPr lang="en-US" sz="2800" dirty="0"/>
          </a:p>
        </p:txBody>
      </p:sp>
      <p:pic>
        <p:nvPicPr>
          <p:cNvPr id="1026" name="Picture 2" descr="206,921 Light Bulb Illustrations &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095" y="2253115"/>
            <a:ext cx="2173705" cy="217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6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110-395B-7186-0383-85A446EB4277}"/>
              </a:ext>
            </a:extLst>
          </p:cNvPr>
          <p:cNvSpPr>
            <a:spLocks noGrp="1"/>
          </p:cNvSpPr>
          <p:nvPr>
            <p:ph type="title"/>
          </p:nvPr>
        </p:nvSpPr>
        <p:spPr>
          <a:xfrm>
            <a:off x="1097280" y="286604"/>
            <a:ext cx="10058400" cy="952650"/>
          </a:xfrm>
        </p:spPr>
        <p:txBody>
          <a:bodyPr/>
          <a:lstStyle/>
          <a:p>
            <a:pPr algn="ctr"/>
            <a:r>
              <a:rPr lang="en-US" dirty="0"/>
              <a:t>Breakout questions</a:t>
            </a:r>
          </a:p>
        </p:txBody>
      </p:sp>
      <p:sp>
        <p:nvSpPr>
          <p:cNvPr id="3" name="Content Placeholder 2">
            <a:extLst>
              <a:ext uri="{FF2B5EF4-FFF2-40B4-BE49-F238E27FC236}">
                <a16:creationId xmlns:a16="http://schemas.microsoft.com/office/drawing/2014/main" id="{493438F5-6B53-DD0D-9D45-9597A719DB86}"/>
              </a:ext>
            </a:extLst>
          </p:cNvPr>
          <p:cNvSpPr>
            <a:spLocks noGrp="1"/>
          </p:cNvSpPr>
          <p:nvPr>
            <p:ph idx="1"/>
          </p:nvPr>
        </p:nvSpPr>
        <p:spPr/>
        <p:txBody>
          <a:bodyPr>
            <a:normAutofit/>
          </a:bodyPr>
          <a:lstStyle/>
          <a:p>
            <a:r>
              <a:rPr lang="en-US" sz="2400" b="1" dirty="0"/>
              <a:t>If you serve in a theological school, judicatory, or other provider of LLL:</a:t>
            </a:r>
          </a:p>
          <a:p>
            <a:pPr marL="201168" lvl="1" indent="0">
              <a:buNone/>
            </a:pPr>
            <a:r>
              <a:rPr lang="en-US" sz="2400" dirty="0"/>
              <a:t>-do you offer lifelong learning opportunities for ministers and congregational leaders?  If so, what does it look like?</a:t>
            </a:r>
          </a:p>
          <a:p>
            <a:pPr lvl="1"/>
            <a:endParaRPr lang="en-US" sz="2400" dirty="0"/>
          </a:p>
          <a:p>
            <a:pPr marL="201168" lvl="1" indent="0">
              <a:buNone/>
            </a:pPr>
            <a:r>
              <a:rPr lang="en-US" sz="2400" b="1" dirty="0"/>
              <a:t>If you’re a practitioner:</a:t>
            </a:r>
          </a:p>
          <a:p>
            <a:pPr marL="201168" lvl="1" indent="0">
              <a:buNone/>
            </a:pPr>
            <a:r>
              <a:rPr lang="en-US" sz="2400" dirty="0"/>
              <a:t>-where do you go for lifelong learning to refresh your vocation or hone your skills?</a:t>
            </a:r>
          </a:p>
        </p:txBody>
      </p:sp>
    </p:spTree>
    <p:extLst>
      <p:ext uri="{BB962C8B-B14F-4D97-AF65-F5344CB8AC3E}">
        <p14:creationId xmlns:p14="http://schemas.microsoft.com/office/powerpoint/2010/main" val="322871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106904" y="286603"/>
            <a:ext cx="10048775" cy="1206965"/>
          </a:xfrm>
        </p:spPr>
        <p:txBody>
          <a:bodyPr>
            <a:normAutofit fontScale="90000"/>
          </a:bodyPr>
          <a:lstStyle/>
          <a:p>
            <a:pPr algn="ctr"/>
            <a:br>
              <a:rPr lang="en-US" sz="4000" dirty="0"/>
            </a:br>
            <a:br>
              <a:rPr lang="en-US" sz="4000" dirty="0"/>
            </a:br>
            <a:r>
              <a:rPr lang="en-US" sz="4000" b="1" dirty="0"/>
              <a:t>PROGRAM CONTENT AREAS</a:t>
            </a:r>
            <a:br>
              <a:rPr lang="en-US" sz="4000" b="1" dirty="0"/>
            </a:br>
            <a:br>
              <a:rPr lang="en-US" sz="4000" dirty="0"/>
            </a:br>
            <a:r>
              <a:rPr lang="en-US" sz="3100" dirty="0"/>
              <a:t>ATS Mapping the Workforce Alum Study 2017</a:t>
            </a:r>
            <a:endParaRPr lang="en-US" sz="4000" dirty="0"/>
          </a:p>
        </p:txBody>
      </p:sp>
      <p:sp>
        <p:nvSpPr>
          <p:cNvPr id="19" name="Text Placeholder 18"/>
          <p:cNvSpPr>
            <a:spLocks noGrp="1"/>
          </p:cNvSpPr>
          <p:nvPr>
            <p:ph type="body" idx="1"/>
          </p:nvPr>
        </p:nvSpPr>
        <p:spPr>
          <a:xfrm>
            <a:off x="1097280" y="1237673"/>
            <a:ext cx="4937760" cy="1344661"/>
          </a:xfrm>
        </p:spPr>
        <p:txBody>
          <a:bodyPr/>
          <a:lstStyle/>
          <a:p>
            <a:r>
              <a:rPr lang="en-US" dirty="0"/>
              <a:t>Competencies used at work: </a:t>
            </a:r>
          </a:p>
        </p:txBody>
      </p:sp>
      <p:sp>
        <p:nvSpPr>
          <p:cNvPr id="20" name="Content Placeholder 19"/>
          <p:cNvSpPr>
            <a:spLocks noGrp="1"/>
          </p:cNvSpPr>
          <p:nvPr>
            <p:ph sz="half" idx="2"/>
          </p:nvPr>
        </p:nvSpPr>
        <p:spPr/>
        <p:txBody>
          <a:bodyPr/>
          <a:lstStyle/>
          <a:p>
            <a:endParaRPr lang="en-US"/>
          </a:p>
        </p:txBody>
      </p:sp>
      <p:sp>
        <p:nvSpPr>
          <p:cNvPr id="21" name="Text Placeholder 20"/>
          <p:cNvSpPr>
            <a:spLocks noGrp="1"/>
          </p:cNvSpPr>
          <p:nvPr>
            <p:ph type="body" sz="quarter" idx="3"/>
          </p:nvPr>
        </p:nvSpPr>
        <p:spPr>
          <a:xfrm>
            <a:off x="6217920" y="1495071"/>
            <a:ext cx="4937760" cy="736282"/>
          </a:xfrm>
        </p:spPr>
        <p:txBody>
          <a:bodyPr/>
          <a:lstStyle/>
          <a:p>
            <a:r>
              <a:rPr lang="en-US" dirty="0"/>
              <a:t>What they wished they’d learned:</a:t>
            </a:r>
          </a:p>
        </p:txBody>
      </p:sp>
      <p:pic>
        <p:nvPicPr>
          <p:cNvPr id="17" name="Content Placeholder 16" descr="Table&#10;&#10;Description automatically generated">
            <a:extLst>
              <a:ext uri="{FF2B5EF4-FFF2-40B4-BE49-F238E27FC236}">
                <a16:creationId xmlns:a16="http://schemas.microsoft.com/office/drawing/2014/main" id="{450E1D82-3A3D-4432-939A-BEB6EF383CCD}"/>
              </a:ext>
            </a:extLst>
          </p:cNvPr>
          <p:cNvPicPr>
            <a:picLocks noGrp="1" noChangeAspect="1"/>
          </p:cNvPicPr>
          <p:nvPr>
            <p:ph idx="4294967295"/>
          </p:nvPr>
        </p:nvPicPr>
        <p:blipFill rotWithShape="1">
          <a:blip r:embed="rId2"/>
          <a:srcRect l="11188" t="13889" r="46874" b="32314"/>
          <a:stretch/>
        </p:blipFill>
        <p:spPr>
          <a:xfrm>
            <a:off x="1976584" y="2169532"/>
            <a:ext cx="2424113" cy="4022725"/>
          </a:xfrm>
          <a:prstGeom prst="rect">
            <a:avLst/>
          </a:prstGeom>
        </p:spPr>
      </p:pic>
      <p:pic>
        <p:nvPicPr>
          <p:cNvPr id="23" name="Content Placeholder 22">
            <a:extLst>
              <a:ext uri="{FF2B5EF4-FFF2-40B4-BE49-F238E27FC236}">
                <a16:creationId xmlns:a16="http://schemas.microsoft.com/office/drawing/2014/main" id="{8EC4961A-6EE3-48E2-B33F-69502ED67F17}"/>
              </a:ext>
            </a:extLst>
          </p:cNvPr>
          <p:cNvPicPr>
            <a:picLocks noGrp="1" noChangeAspect="1"/>
          </p:cNvPicPr>
          <p:nvPr>
            <p:ph sz="quarter" idx="4"/>
          </p:nvPr>
        </p:nvPicPr>
        <p:blipFill rotWithShape="1">
          <a:blip r:embed="rId3"/>
          <a:srcRect l="3123" t="16761" r="73794" b="55133"/>
          <a:stretch/>
        </p:blipFill>
        <p:spPr>
          <a:xfrm>
            <a:off x="7525910" y="3179494"/>
            <a:ext cx="2321780" cy="2184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67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1EDE-6F40-4A1E-8F8D-3BD8A61915A0}"/>
              </a:ext>
            </a:extLst>
          </p:cNvPr>
          <p:cNvSpPr>
            <a:spLocks noGrp="1"/>
          </p:cNvSpPr>
          <p:nvPr>
            <p:ph type="title"/>
          </p:nvPr>
        </p:nvSpPr>
        <p:spPr>
          <a:xfrm>
            <a:off x="685801" y="330200"/>
            <a:ext cx="10651066" cy="1151965"/>
          </a:xfrm>
        </p:spPr>
        <p:txBody>
          <a:bodyPr>
            <a:noAutofit/>
          </a:bodyPr>
          <a:lstStyle/>
          <a:p>
            <a:r>
              <a:rPr lang="en-US" sz="4000" cap="none" dirty="0">
                <a:latin typeface="Candara" panose="020E0502030303020204" pitchFamily="34" charset="0"/>
              </a:rPr>
              <a:t>ALLLM—Content Areas Offered by Respondents</a:t>
            </a:r>
          </a:p>
        </p:txBody>
      </p:sp>
      <p:sp>
        <p:nvSpPr>
          <p:cNvPr id="3" name="Content Placeholder 2">
            <a:extLst>
              <a:ext uri="{FF2B5EF4-FFF2-40B4-BE49-F238E27FC236}">
                <a16:creationId xmlns:a16="http://schemas.microsoft.com/office/drawing/2014/main" id="{040F2F70-4D9A-411F-A2BA-2AA5A73925A0}"/>
              </a:ext>
            </a:extLst>
          </p:cNvPr>
          <p:cNvSpPr>
            <a:spLocks noGrp="1"/>
          </p:cNvSpPr>
          <p:nvPr>
            <p:ph sz="quarter" idx="13"/>
          </p:nvPr>
        </p:nvSpPr>
        <p:spPr>
          <a:xfrm>
            <a:off x="-5520266" y="2275063"/>
            <a:ext cx="4978400" cy="3311189"/>
          </a:xfrm>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 Leadership Development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Spirituality/theology tied</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Pastoral Care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Bible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Special topics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  few entries, incl public theology and Christian ed</a:t>
            </a:r>
          </a:p>
          <a:p>
            <a:endParaRPr lang="en-US" dirty="0"/>
          </a:p>
        </p:txBody>
      </p:sp>
      <p:graphicFrame>
        <p:nvGraphicFramePr>
          <p:cNvPr id="6" name="Chart 5">
            <a:extLst>
              <a:ext uri="{FF2B5EF4-FFF2-40B4-BE49-F238E27FC236}">
                <a16:creationId xmlns:a16="http://schemas.microsoft.com/office/drawing/2014/main" id="{CF629E12-59C4-4A4C-B18B-13D2D1414402}"/>
              </a:ext>
            </a:extLst>
          </p:cNvPr>
          <p:cNvGraphicFramePr/>
          <p:nvPr>
            <p:extLst>
              <p:ext uri="{D42A27DB-BD31-4B8C-83A1-F6EECF244321}">
                <p14:modId xmlns:p14="http://schemas.microsoft.com/office/powerpoint/2010/main" val="1617692639"/>
              </p:ext>
            </p:extLst>
          </p:nvPr>
        </p:nvGraphicFramePr>
        <p:xfrm>
          <a:off x="1481667" y="1405467"/>
          <a:ext cx="8407400" cy="4639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018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81250"/>
          </a:xfrm>
        </p:spPr>
        <p:txBody>
          <a:bodyPr>
            <a:normAutofit fontScale="90000"/>
          </a:bodyPr>
          <a:lstStyle/>
          <a:p>
            <a:pPr algn="ctr"/>
            <a:br>
              <a:rPr lang="en-US" dirty="0"/>
            </a:br>
            <a:br>
              <a:rPr lang="en-US" dirty="0"/>
            </a:br>
            <a:r>
              <a:rPr lang="en-US" b="1" dirty="0"/>
              <a:t>PERCEPTIONS OF LLL LEADERS:</a:t>
            </a:r>
            <a:br>
              <a:rPr lang="en-US" b="1" dirty="0"/>
            </a:br>
            <a:r>
              <a:rPr lang="en-US" i="1" dirty="0"/>
              <a:t>What are your program’s growing edges?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8346" y="1878530"/>
            <a:ext cx="7820527" cy="4227342"/>
          </a:xfrm>
          <a:ln w="76200">
            <a:solidFill>
              <a:schemeClr val="tx1"/>
            </a:solidFill>
          </a:ln>
        </p:spPr>
      </p:pic>
    </p:spTree>
    <p:extLst>
      <p:ext uri="{BB962C8B-B14F-4D97-AF65-F5344CB8AC3E}">
        <p14:creationId xmlns:p14="http://schemas.microsoft.com/office/powerpoint/2010/main" val="4101663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564" y="250508"/>
            <a:ext cx="10058400" cy="1450757"/>
          </a:xfrm>
        </p:spPr>
        <p:txBody>
          <a:bodyPr>
            <a:normAutofit/>
          </a:bodyPr>
          <a:lstStyle/>
          <a:p>
            <a:r>
              <a:rPr lang="en-US" sz="4400" i="1" dirty="0"/>
              <a:t>What will your program be like in 5 years?</a:t>
            </a:r>
          </a:p>
        </p:txBody>
      </p:sp>
      <p:pic>
        <p:nvPicPr>
          <p:cNvPr id="4" name="Content Placeholder 3" descr="Text&#10;&#10;Description automatically generated">
            <a:extLst>
              <a:ext uri="{FF2B5EF4-FFF2-40B4-BE49-F238E27FC236}">
                <a16:creationId xmlns:a16="http://schemas.microsoft.com/office/drawing/2014/main" id="{DCA49866-0284-4B49-A2E6-CB5C0297EE1B}"/>
              </a:ext>
            </a:extLst>
          </p:cNvPr>
          <p:cNvPicPr>
            <a:picLocks noGrp="1" noChangeAspect="1"/>
          </p:cNvPicPr>
          <p:nvPr>
            <p:ph idx="1"/>
          </p:nvPr>
        </p:nvPicPr>
        <p:blipFill>
          <a:blip r:embed="rId2"/>
          <a:stretch>
            <a:fillRect/>
          </a:stretch>
        </p:blipFill>
        <p:spPr>
          <a:xfrm>
            <a:off x="3268663" y="2381250"/>
            <a:ext cx="5715000" cy="29527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2367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4612"/>
          </a:xfrm>
        </p:spPr>
        <p:txBody>
          <a:bodyPr>
            <a:normAutofit/>
          </a:bodyPr>
          <a:lstStyle/>
          <a:p>
            <a:pPr algn="ctr"/>
            <a:r>
              <a:rPr lang="en-US" sz="4400" i="1" dirty="0"/>
              <a:t>What do you need in order to thrive?</a:t>
            </a:r>
          </a:p>
        </p:txBody>
      </p:sp>
      <p:pic>
        <p:nvPicPr>
          <p:cNvPr id="4"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2146" y="1773381"/>
            <a:ext cx="8146472" cy="4608007"/>
          </a:xfrm>
        </p:spPr>
      </p:pic>
    </p:spTree>
    <p:extLst>
      <p:ext uri="{BB962C8B-B14F-4D97-AF65-F5344CB8AC3E}">
        <p14:creationId xmlns:p14="http://schemas.microsoft.com/office/powerpoint/2010/main" val="199416211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1177</TotalTime>
  <Words>1217</Words>
  <Application>Microsoft Office PowerPoint</Application>
  <PresentationFormat>Widescreen</PresentationFormat>
  <Paragraphs>118</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Candara</vt:lpstr>
      <vt:lpstr>Retrospect</vt:lpstr>
      <vt:lpstr>Mapping the Landscape: ALLLM survey of Lifelong Learning Programs</vt:lpstr>
      <vt:lpstr>ALLLM Survey 411</vt:lpstr>
      <vt:lpstr>Hot Takes:  </vt:lpstr>
      <vt:lpstr>Breakout questions</vt:lpstr>
      <vt:lpstr>  PROGRAM CONTENT AREAS  ATS Mapping the Workforce Alum Study 2017</vt:lpstr>
      <vt:lpstr>ALLLM—Content Areas Offered by Respondents</vt:lpstr>
      <vt:lpstr>  PERCEPTIONS OF LLL LEADERS: What are your program’s growing edges?</vt:lpstr>
      <vt:lpstr>What will your program be like in 5 years?</vt:lpstr>
      <vt:lpstr>What do you need in order to thrive?</vt:lpstr>
      <vt:lpstr>PowerPoint Presentation</vt:lpstr>
      <vt:lpstr>How else are LLL leaders supported professionally?</vt:lpstr>
      <vt:lpstr>“What else would you like to say?”</vt:lpstr>
      <vt:lpstr>Breakout questions</vt:lpstr>
      <vt:lpstr>What’s next?</vt:lpstr>
      <vt:lpstr>LLL:  It’s the future of theological education  (and maybe always has been?)</vt:lpstr>
      <vt:lpstr>Join the team at ALLLM!  </vt:lpstr>
    </vt:vector>
  </TitlesOfParts>
  <Company>Pittsburgh Theological Seminary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Questions</dc:title>
  <dc:creator>Helen Blier</dc:creator>
  <cp:lastModifiedBy>Helen Blier</cp:lastModifiedBy>
  <cp:revision>14</cp:revision>
  <dcterms:created xsi:type="dcterms:W3CDTF">2021-11-08T20:33:16Z</dcterms:created>
  <dcterms:modified xsi:type="dcterms:W3CDTF">2023-09-07T19:42:41Z</dcterms:modified>
</cp:coreProperties>
</file>